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0" r:id="rId2"/>
  </p:sldMasterIdLst>
  <p:notesMasterIdLst>
    <p:notesMasterId r:id="rId45"/>
  </p:notesMasterIdLst>
  <p:sldIdLst>
    <p:sldId id="256" r:id="rId3"/>
    <p:sldId id="524" r:id="rId4"/>
    <p:sldId id="272" r:id="rId5"/>
    <p:sldId id="261" r:id="rId6"/>
    <p:sldId id="264" r:id="rId7"/>
    <p:sldId id="525" r:id="rId8"/>
    <p:sldId id="526" r:id="rId9"/>
    <p:sldId id="590" r:id="rId10"/>
    <p:sldId id="592" r:id="rId11"/>
    <p:sldId id="527" r:id="rId12"/>
    <p:sldId id="528" r:id="rId13"/>
    <p:sldId id="531" r:id="rId14"/>
    <p:sldId id="532" r:id="rId15"/>
    <p:sldId id="529" r:id="rId16"/>
    <p:sldId id="533" r:id="rId17"/>
    <p:sldId id="594" r:id="rId18"/>
    <p:sldId id="593" r:id="rId19"/>
    <p:sldId id="596" r:id="rId20"/>
    <p:sldId id="597" r:id="rId21"/>
    <p:sldId id="530" r:id="rId22"/>
    <p:sldId id="595" r:id="rId23"/>
    <p:sldId id="534" r:id="rId24"/>
    <p:sldId id="576" r:id="rId25"/>
    <p:sldId id="577" r:id="rId26"/>
    <p:sldId id="579" r:id="rId27"/>
    <p:sldId id="586" r:id="rId28"/>
    <p:sldId id="281" r:id="rId29"/>
    <p:sldId id="287" r:id="rId30"/>
    <p:sldId id="587" r:id="rId31"/>
    <p:sldId id="589" r:id="rId32"/>
    <p:sldId id="356" r:id="rId33"/>
    <p:sldId id="265" r:id="rId34"/>
    <p:sldId id="273" r:id="rId35"/>
    <p:sldId id="266" r:id="rId36"/>
    <p:sldId id="267" r:id="rId37"/>
    <p:sldId id="268" r:id="rId38"/>
    <p:sldId id="269" r:id="rId39"/>
    <p:sldId id="270" r:id="rId40"/>
    <p:sldId id="271" r:id="rId41"/>
    <p:sldId id="262" r:id="rId42"/>
    <p:sldId id="263" r:id="rId43"/>
    <p:sldId id="277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36" autoAdjust="0"/>
    <p:restoredTop sz="85047" autoAdjust="0"/>
  </p:normalViewPr>
  <p:slideViewPr>
    <p:cSldViewPr snapToGrid="0">
      <p:cViewPr>
        <p:scale>
          <a:sx n="70" d="100"/>
          <a:sy n="70" d="100"/>
        </p:scale>
        <p:origin x="792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575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tiff>
</file>

<file path=ppt/media/image16.jp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B0D067-887A-4340-B626-D7E9AE3296A4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D465DF-E3EF-4FA1-937F-4EEA6A311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769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Story Intro</a:t>
            </a:r>
          </a:p>
          <a:p>
            <a:r>
              <a:rPr lang="en-US" dirty="0"/>
              <a:t>AI overview</a:t>
            </a:r>
          </a:p>
          <a:p>
            <a:r>
              <a:rPr lang="en-US" dirty="0"/>
              <a:t>Capabilities</a:t>
            </a:r>
          </a:p>
          <a:p>
            <a:r>
              <a:rPr lang="en-US" dirty="0"/>
              <a:t>What enables deep learning?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207550-69E5-4F7A-9D56-FB54711654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72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operations? </a:t>
            </a:r>
          </a:p>
          <a:p>
            <a:r>
              <a:rPr lang="en-US" dirty="0"/>
              <a:t>Inference matrix </a:t>
            </a:r>
            <a:r>
              <a:rPr lang="en-US" dirty="0" err="1"/>
              <a:t>mult</a:t>
            </a:r>
            <a:r>
              <a:rPr lang="en-US" dirty="0"/>
              <a:t> add</a:t>
            </a:r>
          </a:p>
          <a:p>
            <a:r>
              <a:rPr lang="en-US" dirty="0"/>
              <a:t>Training that + gradient, load many image, 1000’s, 1,000’s</a:t>
            </a:r>
          </a:p>
          <a:p>
            <a:endParaRPr lang="en-US" dirty="0"/>
          </a:p>
          <a:p>
            <a:r>
              <a:rPr lang="en-US" dirty="0"/>
              <a:t>Must do matrix multiplies and adds forward, and to gradient calculations backwards, many times. Batch. Load data quickly. </a:t>
            </a:r>
          </a:p>
          <a:p>
            <a:endParaRPr lang="en-US" dirty="0"/>
          </a:p>
          <a:p>
            <a:r>
              <a:rPr lang="en-US" dirty="0">
                <a:effectLst/>
              </a:rPr>
              <a:t>Hardware</a:t>
            </a:r>
          </a:p>
          <a:p>
            <a:r>
              <a:rPr lang="en-US" dirty="0"/>
              <a:t>GPU strengths</a:t>
            </a:r>
          </a:p>
          <a:p>
            <a:r>
              <a:rPr lang="en-US" dirty="0"/>
              <a:t>Limitations (memory)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65DF-E3EF-4FA1-937F-4EEA6A3113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68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So, need to be able to quickly to matrix </a:t>
            </a:r>
            <a:r>
              <a:rPr lang="en-US" dirty="0" err="1">
                <a:effectLst/>
              </a:rPr>
              <a:t>mult</a:t>
            </a:r>
            <a:r>
              <a:rPr lang="en-US" dirty="0">
                <a:effectLst/>
              </a:rPr>
              <a:t>, add, forward</a:t>
            </a:r>
          </a:p>
          <a:p>
            <a:r>
              <a:rPr lang="en-US" dirty="0"/>
              <a:t>Quickly calc gradients back</a:t>
            </a:r>
          </a:p>
          <a:p>
            <a:r>
              <a:rPr lang="en-US" dirty="0"/>
              <a:t>What hardware do you need?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Hardware</a:t>
            </a:r>
          </a:p>
          <a:p>
            <a:r>
              <a:rPr lang="en-US" dirty="0"/>
              <a:t>GPU strengths</a:t>
            </a:r>
          </a:p>
          <a:p>
            <a:r>
              <a:rPr lang="en-US" dirty="0"/>
              <a:t>Limitations (memory)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Technical overview (single card, multiple cards, shared memory)</a:t>
            </a:r>
          </a:p>
          <a:p>
            <a:r>
              <a:rPr lang="en-US" dirty="0"/>
              <a:t>More cards, doesn't solve memory footprint</a:t>
            </a:r>
          </a:p>
          <a:p>
            <a:r>
              <a:rPr lang="en-US" dirty="0" err="1"/>
              <a:t>nvidia</a:t>
            </a:r>
            <a:r>
              <a:rPr lang="en-US" dirty="0"/>
              <a:t>, </a:t>
            </a:r>
            <a:r>
              <a:rPr lang="en-US" dirty="0" err="1"/>
              <a:t>nvlink</a:t>
            </a:r>
            <a:endParaRPr lang="en-US" dirty="0"/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Why not do everything?</a:t>
            </a:r>
          </a:p>
          <a:p>
            <a:r>
              <a:rPr lang="en-US" dirty="0"/>
              <a:t>Limited opcodes</a:t>
            </a:r>
          </a:p>
          <a:p>
            <a:r>
              <a:rPr lang="en-US" dirty="0"/>
              <a:t>Limited memory</a:t>
            </a:r>
          </a:p>
          <a:p>
            <a:r>
              <a:rPr lang="en-US" dirty="0"/>
              <a:t>Very difficult to program</a:t>
            </a:r>
          </a:p>
          <a:p>
            <a:r>
              <a:rPr lang="en-US" dirty="0"/>
              <a:t>Need framework to handle backend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65DF-E3EF-4FA1-937F-4EEA6A3113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12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Raw horsepower. Access is very painful. Solves some, but not all.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Problems remaining:</a:t>
            </a:r>
          </a:p>
          <a:p>
            <a:r>
              <a:rPr lang="en-US" dirty="0">
                <a:effectLst/>
              </a:rPr>
              <a:t>Access to GPUs, orchestrating data movement, processing</a:t>
            </a:r>
          </a:p>
          <a:p>
            <a:r>
              <a:rPr lang="en-US" dirty="0">
                <a:effectLst/>
              </a:rPr>
              <a:t>calculating massive number of gradients</a:t>
            </a:r>
          </a:p>
          <a:p>
            <a:r>
              <a:rPr lang="en-US" dirty="0">
                <a:effectLst/>
              </a:rPr>
              <a:t>Describing network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Two solutions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Static. Limited. Know all at </a:t>
            </a:r>
            <a:r>
              <a:rPr lang="en-US" dirty="0" err="1">
                <a:effectLst/>
              </a:rPr>
              <a:t>onces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Dynamic. Calculate partial gradients as you sweep forward, and record what you have. Use chain rule and roll back.</a:t>
            </a:r>
          </a:p>
          <a:p>
            <a:r>
              <a:rPr lang="en-US" dirty="0" err="1">
                <a:effectLst/>
              </a:rPr>
              <a:t>Autodifferentiation</a:t>
            </a:r>
            <a:r>
              <a:rPr lang="en-US" dirty="0">
                <a:effectLst/>
              </a:rPr>
              <a:t>. </a:t>
            </a:r>
          </a:p>
          <a:p>
            <a:endParaRPr lang="en-US" dirty="0">
              <a:effectLst/>
            </a:endParaRPr>
          </a:p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65DF-E3EF-4FA1-937F-4EEA6A3113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40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65DF-E3EF-4FA1-937F-4EEA6A3113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235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Raw horsepower. Access is very painful. Solves some, but not all.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Problems remaining:</a:t>
            </a:r>
          </a:p>
          <a:p>
            <a:r>
              <a:rPr lang="en-US" dirty="0">
                <a:effectLst/>
              </a:rPr>
              <a:t>Access to GPUs, orchestrating data movement, processing</a:t>
            </a:r>
          </a:p>
          <a:p>
            <a:r>
              <a:rPr lang="en-US" dirty="0">
                <a:effectLst/>
              </a:rPr>
              <a:t>calculating massive number of gradients</a:t>
            </a:r>
          </a:p>
          <a:p>
            <a:r>
              <a:rPr lang="en-US" dirty="0">
                <a:effectLst/>
              </a:rPr>
              <a:t>Describing network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Two solutions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Static. Limited. Know all at </a:t>
            </a:r>
            <a:r>
              <a:rPr lang="en-US" dirty="0" err="1">
                <a:effectLst/>
              </a:rPr>
              <a:t>onces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Dynamic. Calculate partial gradients as you sweep forward, and record what you have. Use chain rule and roll back.</a:t>
            </a:r>
          </a:p>
          <a:p>
            <a:r>
              <a:rPr lang="en-US" dirty="0" err="1">
                <a:effectLst/>
              </a:rPr>
              <a:t>Autodifferentiation</a:t>
            </a:r>
            <a:r>
              <a:rPr lang="en-US" dirty="0">
                <a:effectLst/>
              </a:rPr>
              <a:t>. </a:t>
            </a:r>
          </a:p>
          <a:p>
            <a:endParaRPr lang="en-US" dirty="0">
              <a:effectLst/>
            </a:endParaRPr>
          </a:p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65DF-E3EF-4FA1-937F-4EEA6A3113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066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Python: Slow at runtime, poor support for parallel processing (but very easy to use)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C, C++: hard to use (and C++ is slow at compile time), but fast and (for C++) expressive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465DF-E3EF-4FA1-937F-4EEA6A31137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47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699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721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3126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5730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08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149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398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912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317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-bg169-0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1"/>
            <a:ext cx="12192000" cy="60309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933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594784" y="1701747"/>
            <a:ext cx="7577667" cy="3990060"/>
          </a:xfrm>
        </p:spPr>
        <p:txBody>
          <a:bodyPr numCol="1">
            <a:noAutofit/>
          </a:bodyPr>
          <a:lstStyle>
            <a:lvl1pPr marL="0" indent="0" algn="l">
              <a:spcBef>
                <a:spcPts val="800"/>
              </a:spcBef>
              <a:buNone/>
              <a:defRPr sz="1867" b="0">
                <a:solidFill>
                  <a:srgbClr val="000000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228976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85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676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540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4436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2388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686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828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1269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9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662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599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48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480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23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04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69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9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683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88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12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70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8863F2B-391B-4DC8-A654-213E5172D73A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EEAA85D-2711-4E87-A271-A0A1AF4E268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24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onnx/models" TargetMode="Externa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Relationship Id="rId4" Type="http://schemas.openxmlformats.org/officeDocument/2006/relationships/hyperlink" Target="https://www.vanderbilt.edu/datascience/events/data-science-workshops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anderbilt.edu/datascience/events/data-science-workshops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mailto:Jesse.Spencer-Smith@Vanderbilt" TargetMode="Externa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Relationship Id="rId4" Type="http://schemas.openxmlformats.org/officeDocument/2006/relationships/hyperlink" Target="https://www.vanderbilt.edu/datascience/events/data-science-workshops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59BC1-4931-428A-88A4-A0E9BB7EB3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Deep Learning Frameworks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ACA977-71EC-4051-B530-29A4294944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934103"/>
          </a:xfrm>
        </p:spPr>
        <p:txBody>
          <a:bodyPr/>
          <a:lstStyle/>
          <a:p>
            <a:r>
              <a:rPr lang="en-US" dirty="0"/>
              <a:t>February 11, 2020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A02823D-73E8-4B8F-BFBA-94F6C8F0C1AD}"/>
              </a:ext>
            </a:extLst>
          </p:cNvPr>
          <p:cNvSpPr txBox="1">
            <a:spLocks/>
          </p:cNvSpPr>
          <p:nvPr/>
        </p:nvSpPr>
        <p:spPr>
          <a:xfrm>
            <a:off x="1876424" y="4778188"/>
            <a:ext cx="8791575" cy="1344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Jesse Spencer-Smith, Chief Data Scientist</a:t>
            </a:r>
            <a:br>
              <a:rPr lang="en-US" dirty="0"/>
            </a:br>
            <a:r>
              <a:rPr lang="en-US" dirty="0"/>
              <a:t>Data Science Institute</a:t>
            </a:r>
            <a:br>
              <a:rPr lang="en-US" dirty="0"/>
            </a:br>
            <a:r>
              <a:rPr lang="en-US" dirty="0"/>
              <a:t>Vanderbilt University</a:t>
            </a:r>
          </a:p>
        </p:txBody>
      </p:sp>
    </p:spTree>
    <p:extLst>
      <p:ext uri="{BB962C8B-B14F-4D97-AF65-F5344CB8AC3E}">
        <p14:creationId xmlns:p14="http://schemas.microsoft.com/office/powerpoint/2010/main" val="1530538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13CE0-475F-46BF-871E-0660AD01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CC57C-61C7-49E5-B2F4-86BC68E9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75290"/>
            <a:ext cx="10058400" cy="379380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Provide </a:t>
            </a:r>
          </a:p>
          <a:p>
            <a:pPr>
              <a:buFont typeface="Arial" panose="020B0604020202020204" pitchFamily="34" charset="0"/>
              <a:buChar char="•"/>
              <a:tabLst>
                <a:tab pos="91440" algn="l"/>
              </a:tabLst>
            </a:pPr>
            <a:r>
              <a:rPr lang="en-US" dirty="0"/>
              <a:t> simplified access to power of GPUs</a:t>
            </a:r>
          </a:p>
          <a:p>
            <a:pPr>
              <a:buFont typeface="Arial" panose="020B0604020202020204" pitchFamily="34" charset="0"/>
              <a:buChar char="•"/>
              <a:tabLst>
                <a:tab pos="91440" algn="l"/>
              </a:tabLst>
            </a:pPr>
            <a:r>
              <a:rPr lang="en-US" dirty="0"/>
              <a:t> high-level API to express processing pipelines</a:t>
            </a:r>
          </a:p>
          <a:p>
            <a:pPr>
              <a:buFont typeface="Arial" panose="020B0604020202020204" pitchFamily="34" charset="0"/>
              <a:buChar char="•"/>
              <a:tabLst>
                <a:tab pos="91440" algn="l"/>
              </a:tabLst>
            </a:pPr>
            <a:r>
              <a:rPr lang="en-US" dirty="0"/>
              <a:t> representation of deep neural networks—graphs</a:t>
            </a:r>
          </a:p>
          <a:p>
            <a:pPr>
              <a:buFont typeface="Arial" panose="020B0604020202020204" pitchFamily="34" charset="0"/>
              <a:buChar char="•"/>
              <a:tabLst>
                <a:tab pos="91440" algn="l"/>
              </a:tabLst>
            </a:pPr>
            <a:r>
              <a:rPr lang="en-US" dirty="0"/>
              <a:t> simplified movement of data to and from GPU memory </a:t>
            </a:r>
          </a:p>
          <a:p>
            <a:pPr>
              <a:buFont typeface="Arial" panose="020B0604020202020204" pitchFamily="34" charset="0"/>
              <a:buChar char="•"/>
              <a:tabLst>
                <a:tab pos="91440" algn="l"/>
              </a:tabLst>
            </a:pPr>
            <a:r>
              <a:rPr lang="en-US" dirty="0"/>
              <a:t> methods to address backpropagation (gradients calculation)</a:t>
            </a:r>
          </a:p>
          <a:p>
            <a:pPr marL="0" indent="0">
              <a:buNone/>
              <a:tabLst>
                <a:tab pos="91440" algn="l"/>
              </a:tabLst>
            </a:pPr>
            <a:r>
              <a:rPr lang="en-US" dirty="0"/>
              <a:t>		static graph</a:t>
            </a:r>
          </a:p>
          <a:p>
            <a:pPr marL="0" indent="0">
              <a:buNone/>
              <a:tabLst>
                <a:tab pos="91440" algn="l"/>
              </a:tabLst>
            </a:pPr>
            <a:r>
              <a:rPr lang="en-US" dirty="0"/>
              <a:t>		dynamic graph (</a:t>
            </a:r>
            <a:r>
              <a:rPr lang="en-US" dirty="0" err="1"/>
              <a:t>autodifferentiation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957870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A3E1E4-67DB-45C0-8F1E-F2AB94DF0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926109"/>
            <a:ext cx="4937760" cy="736282"/>
          </a:xfrm>
        </p:spPr>
        <p:txBody>
          <a:bodyPr/>
          <a:lstStyle/>
          <a:p>
            <a:r>
              <a:rPr lang="en-US" dirty="0" err="1"/>
              <a:t>PyTorch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B4D414-3002-40E0-9CBA-E1B0513AC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000596"/>
            <a:ext cx="4937760" cy="3868499"/>
          </a:xfrm>
        </p:spPr>
        <p:txBody>
          <a:bodyPr>
            <a:normAutofit/>
          </a:bodyPr>
          <a:lstStyle/>
          <a:p>
            <a:r>
              <a:rPr lang="en-US" dirty="0"/>
              <a:t>Pythonic</a:t>
            </a:r>
          </a:p>
          <a:p>
            <a:r>
              <a:rPr lang="en-US" dirty="0"/>
              <a:t>Integrates with rest of ecosystem</a:t>
            </a:r>
          </a:p>
          <a:p>
            <a:r>
              <a:rPr lang="en-US" dirty="0"/>
              <a:t>Growing adoption</a:t>
            </a:r>
          </a:p>
          <a:p>
            <a:r>
              <a:rPr lang="en-US" dirty="0"/>
              <a:t>Dynamic graph based</a:t>
            </a:r>
          </a:p>
          <a:p>
            <a:r>
              <a:rPr lang="en-US" dirty="0"/>
              <a:t>Speed can be slower (some differ)</a:t>
            </a:r>
          </a:p>
          <a:p>
            <a:r>
              <a:rPr lang="en-US" dirty="0"/>
              <a:t>Translate to C++, Open Neural Network Exchange (ONNX) export</a:t>
            </a:r>
          </a:p>
          <a:p>
            <a:r>
              <a:rPr lang="en-US" dirty="0"/>
              <a:t>Dominant in research</a:t>
            </a:r>
          </a:p>
          <a:p>
            <a:r>
              <a:rPr lang="en-US" dirty="0" err="1"/>
              <a:t>Autodifferentiation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C79FFC-6065-460C-8174-B5338860E8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920" y="926109"/>
            <a:ext cx="4937760" cy="736282"/>
          </a:xfrm>
        </p:spPr>
        <p:txBody>
          <a:bodyPr/>
          <a:lstStyle/>
          <a:p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9644F6-1561-411F-8765-2A6DB09463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7920" y="2000595"/>
            <a:ext cx="4937760" cy="3868499"/>
          </a:xfrm>
        </p:spPr>
        <p:txBody>
          <a:bodyPr>
            <a:normAutofit/>
          </a:bodyPr>
          <a:lstStyle/>
          <a:p>
            <a:r>
              <a:rPr lang="en-US" dirty="0"/>
              <a:t>Called from Python</a:t>
            </a:r>
          </a:p>
          <a:p>
            <a:r>
              <a:rPr lang="en-US" dirty="0"/>
              <a:t>Debugging requires active session</a:t>
            </a:r>
          </a:p>
          <a:p>
            <a:r>
              <a:rPr lang="en-US" dirty="0"/>
              <a:t>Widespread adoption</a:t>
            </a:r>
          </a:p>
          <a:p>
            <a:r>
              <a:rPr lang="en-US" dirty="0"/>
              <a:t>Dynamic graph as of TF 2.0 (eager execution)</a:t>
            </a:r>
          </a:p>
          <a:p>
            <a:r>
              <a:rPr lang="en-US" dirty="0"/>
              <a:t>Highly optimizable</a:t>
            </a:r>
          </a:p>
          <a:p>
            <a:r>
              <a:rPr lang="en-US" dirty="0"/>
              <a:t>Many paths to production with specialized tools and platforms</a:t>
            </a:r>
          </a:p>
          <a:p>
            <a:r>
              <a:rPr lang="en-US" dirty="0"/>
              <a:t>Dominant in production</a:t>
            </a:r>
          </a:p>
          <a:p>
            <a:r>
              <a:rPr lang="en-US" dirty="0" err="1"/>
              <a:t>Autodifferentiation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729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13CE0-475F-46BF-871E-0660AD01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fast.ai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CC57C-61C7-49E5-B2F4-86BC68E9B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Sits atop </a:t>
            </a:r>
            <a:r>
              <a:rPr lang="en-US" dirty="0" err="1"/>
              <a:t>PyTorch</a:t>
            </a:r>
            <a:endParaRPr lang="en-US" dirty="0"/>
          </a:p>
          <a:p>
            <a:r>
              <a:rPr lang="en-US" dirty="0"/>
              <a:t>Provides sensible presets for common parameters</a:t>
            </a:r>
          </a:p>
          <a:p>
            <a:r>
              <a:rPr lang="en-US" dirty="0"/>
              <a:t>Provides high-level functions to handle repeating complex multi-step procedures</a:t>
            </a:r>
          </a:p>
          <a:p>
            <a:r>
              <a:rPr lang="en-US" dirty="0" err="1"/>
              <a:t>PyTorch</a:t>
            </a:r>
            <a:r>
              <a:rPr lang="en-US" dirty="0"/>
              <a:t>-level work can be intermixed </a:t>
            </a:r>
          </a:p>
        </p:txBody>
      </p:sp>
    </p:spTree>
    <p:extLst>
      <p:ext uri="{BB962C8B-B14F-4D97-AF65-F5344CB8AC3E}">
        <p14:creationId xmlns:p14="http://schemas.microsoft.com/office/powerpoint/2010/main" val="3268593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055E9-3948-4E90-A6EF-76729118D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Bears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C90667-E2A6-4E70-B957-3F89B19B9918}"/>
              </a:ext>
            </a:extLst>
          </p:cNvPr>
          <p:cNvSpPr txBox="1"/>
          <p:nvPr/>
        </p:nvSpPr>
        <p:spPr>
          <a:xfrm>
            <a:off x="1213338" y="2004646"/>
            <a:ext cx="488266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path = Path(data/bears)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classes = [teddys, grizzly, black] </a:t>
            </a:r>
            <a:b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</a:br>
            <a:b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</a:br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data = ImageDataBunch.from_folder(path,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train=".", valid_pct=0.2,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ds_tfms=get_transforms(),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size=224,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num_workers=4).normalize(imagenet_stats)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learn = create_cnn(data, models.resnet34, metrics=error_rate)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learn.fit_one_cycle(4) </a:t>
            </a:r>
          </a:p>
          <a:p>
            <a:endParaRPr lang="en-US" sz="2000" dirty="0">
              <a:latin typeface="CordiaUPC" panose="020B0502040204020203" pitchFamily="34" charset="-34"/>
              <a:cs typeface="CordiaUPC" panose="020B0502040204020203" pitchFamily="34" charset="-34"/>
            </a:endParaRPr>
          </a:p>
          <a:p>
            <a:endParaRPr lang="en-US" sz="2000" dirty="0">
              <a:latin typeface="CordiaUPC" panose="020B0502040204020203" pitchFamily="34" charset="-34"/>
              <a:cs typeface="CordiaUPC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36292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13CE0-475F-46BF-871E-0660AD01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Pretrained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CC57C-61C7-49E5-B2F4-86BC68E9B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Recall</a:t>
            </a:r>
          </a:p>
          <a:p>
            <a:pPr marL="0" indent="0">
              <a:buNone/>
            </a:pPr>
            <a:r>
              <a:rPr lang="en-US" dirty="0"/>
              <a:t>Most projects start with a pretrained network</a:t>
            </a:r>
          </a:p>
          <a:p>
            <a:pPr marL="0" indent="0">
              <a:buNone/>
            </a:pPr>
            <a:r>
              <a:rPr lang="en-US" dirty="0"/>
              <a:t>New pretrained networks are often quickly translated</a:t>
            </a:r>
          </a:p>
          <a:p>
            <a:pPr marL="0" indent="0">
              <a:buNone/>
            </a:pPr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https://github.com/onnx/models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NLP</a:t>
            </a:r>
          </a:p>
          <a:p>
            <a:endParaRPr lang="en-US" dirty="0"/>
          </a:p>
        </p:txBody>
      </p:sp>
      <p:pic>
        <p:nvPicPr>
          <p:cNvPr id="2050" name="Picture 2" descr="Image result for huggingface">
            <a:extLst>
              <a:ext uri="{FF2B5EF4-FFF2-40B4-BE49-F238E27FC236}">
                <a16:creationId xmlns:a16="http://schemas.microsoft.com/office/drawing/2014/main" id="{1F55BED0-7E99-4F08-943B-E6FE7DF9F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922" y="4539193"/>
            <a:ext cx="143827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21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13CE0-475F-46BF-871E-0660AD01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Beyond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CC57C-61C7-49E5-B2F4-86BC68E9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54802"/>
            <a:ext cx="10058400" cy="3714291"/>
          </a:xfrm>
        </p:spPr>
        <p:txBody>
          <a:bodyPr/>
          <a:lstStyle/>
          <a:p>
            <a:r>
              <a:rPr lang="en-US" dirty="0" err="1"/>
              <a:t>Probablistic</a:t>
            </a:r>
            <a:r>
              <a:rPr lang="en-US" dirty="0"/>
              <a:t> programming</a:t>
            </a:r>
          </a:p>
          <a:p>
            <a:r>
              <a:rPr lang="en-US" dirty="0"/>
              <a:t>Optimization</a:t>
            </a:r>
          </a:p>
          <a:p>
            <a:r>
              <a:rPr lang="en-US" dirty="0"/>
              <a:t>Differentiable programming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58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13CE0-475F-46BF-871E-0660AD01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Beyond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CC57C-61C7-49E5-B2F4-86BC68E9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54802"/>
            <a:ext cx="10058400" cy="3714291"/>
          </a:xfrm>
        </p:spPr>
        <p:txBody>
          <a:bodyPr/>
          <a:lstStyle/>
          <a:p>
            <a:r>
              <a:rPr lang="en-US" dirty="0" err="1"/>
              <a:t>Probablistic</a:t>
            </a:r>
            <a:r>
              <a:rPr lang="en-US" dirty="0"/>
              <a:t> programming</a:t>
            </a:r>
          </a:p>
          <a:p>
            <a:r>
              <a:rPr lang="en-US" dirty="0"/>
              <a:t>Optimization</a:t>
            </a:r>
          </a:p>
          <a:p>
            <a:r>
              <a:rPr lang="en-US" sz="2400" b="1" dirty="0"/>
              <a:t>Differentiable programming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035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C964177-E704-44EF-9B51-FBAF39A1E665}"/>
              </a:ext>
            </a:extLst>
          </p:cNvPr>
          <p:cNvGrpSpPr/>
          <p:nvPr/>
        </p:nvGrpSpPr>
        <p:grpSpPr>
          <a:xfrm>
            <a:off x="1" y="0"/>
            <a:ext cx="12192000" cy="6858000"/>
            <a:chOff x="0" y="0"/>
            <a:chExt cx="12422955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79B4B4E-C3DF-4192-B85F-23BEBD2FF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589837" cy="68580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C426C3E-C10B-4A49-A249-3E93402D49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3620278" y="0"/>
              <a:ext cx="3675506" cy="6858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CA65C6-2CBD-4FEB-BDA7-F19A764919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5330890" y="0"/>
              <a:ext cx="3675506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DB0E3D7-1401-44AE-A108-6BFF78C33B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7041502" y="0"/>
              <a:ext cx="3675506" cy="68580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C03EF0E-7580-40B4-85F5-F199FEB255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8747449" y="0"/>
              <a:ext cx="3675506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5081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13CE0-475F-46BF-871E-0660AD01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Possibilities with Differentiable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CC57C-61C7-49E5-B2F4-86BC68E9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54802"/>
            <a:ext cx="10058400" cy="3714291"/>
          </a:xfrm>
        </p:spPr>
        <p:txBody>
          <a:bodyPr>
            <a:normAutofit/>
          </a:bodyPr>
          <a:lstStyle/>
          <a:p>
            <a:r>
              <a:rPr lang="en-US" dirty="0"/>
              <a:t>Apply deep learning approach to any differentiable function or program</a:t>
            </a:r>
          </a:p>
          <a:p>
            <a:r>
              <a:rPr lang="en-US" dirty="0"/>
              <a:t>Building block approach using parameterized functional blocks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Parameterized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Automatically differentiated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Trainable / optimizable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Better, faster results with fewer parameters. </a:t>
            </a:r>
          </a:p>
          <a:p>
            <a:pPr marL="0" indent="0">
              <a:buNone/>
            </a:pPr>
            <a:r>
              <a:rPr lang="en-US" b="1" dirty="0"/>
              <a:t>Build models on first principles</a:t>
            </a:r>
          </a:p>
        </p:txBody>
      </p:sp>
    </p:spTree>
    <p:extLst>
      <p:ext uri="{BB962C8B-B14F-4D97-AF65-F5344CB8AC3E}">
        <p14:creationId xmlns:p14="http://schemas.microsoft.com/office/powerpoint/2010/main" val="946337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13CE0-475F-46BF-871E-0660AD01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Applications of Differentiable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CC57C-61C7-49E5-B2F4-86BC68E9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54802"/>
            <a:ext cx="10058400" cy="371429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Dynamical 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Physics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Bridge between scientific computing and deep learning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005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/>
          <p:cNvSpPr/>
          <p:nvPr/>
        </p:nvSpPr>
        <p:spPr>
          <a:xfrm>
            <a:off x="5491607" y="1066799"/>
            <a:ext cx="6009420" cy="4713109"/>
          </a:xfrm>
          <a:prstGeom prst="ellipse">
            <a:avLst/>
          </a:prstGeom>
          <a:solidFill>
            <a:srgbClr val="1F73F1">
              <a:alpha val="2392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84297" y="1987043"/>
            <a:ext cx="1501423" cy="1219200"/>
          </a:xfrm>
          <a:prstGeom prst="rect">
            <a:avLst/>
          </a:prstGeom>
        </p:spPr>
        <p:txBody>
          <a:bodyPr vert="horz" wrap="none" lIns="121920" tIns="60960" rIns="121920" bIns="60960" rtlCol="0" anchor="t" anchorCtr="0">
            <a:noAutofit/>
          </a:bodyPr>
          <a:lstStyle/>
          <a:p>
            <a:endParaRPr lang="en-US" sz="1867" dirty="0">
              <a:solidFill>
                <a:schemeClr val="accent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058" y="1745501"/>
            <a:ext cx="1428889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Expert Systems</a:t>
            </a:r>
          </a:p>
        </p:txBody>
      </p:sp>
      <p:sp>
        <p:nvSpPr>
          <p:cNvPr id="6" name="Oval 5"/>
          <p:cNvSpPr/>
          <p:nvPr/>
        </p:nvSpPr>
        <p:spPr>
          <a:xfrm>
            <a:off x="728132" y="598310"/>
            <a:ext cx="10933781" cy="5650089"/>
          </a:xfrm>
          <a:prstGeom prst="ellipse">
            <a:avLst/>
          </a:prstGeom>
          <a:noFill/>
          <a:ln w="1905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317239" y="18497"/>
            <a:ext cx="10281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AI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605904" y="3616376"/>
            <a:ext cx="1537689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Logistic</a:t>
            </a:r>
            <a:br>
              <a:rPr lang="en-US" sz="1867" dirty="0">
                <a:solidFill>
                  <a:schemeClr val="accent2"/>
                </a:solidFill>
              </a:rPr>
            </a:br>
            <a:r>
              <a:rPr lang="en-US" sz="1867" dirty="0">
                <a:solidFill>
                  <a:schemeClr val="accent2"/>
                </a:solidFill>
              </a:rPr>
              <a:t>Regression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109546" y="2966841"/>
            <a:ext cx="1428889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Random Forest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437217" y="1942669"/>
            <a:ext cx="1428889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Gradient Boosting</a:t>
            </a:r>
          </a:p>
        </p:txBody>
      </p:sp>
      <p:sp>
        <p:nvSpPr>
          <p:cNvPr id="7" name="Oval 6"/>
          <p:cNvSpPr/>
          <p:nvPr/>
        </p:nvSpPr>
        <p:spPr>
          <a:xfrm>
            <a:off x="5491607" y="1066799"/>
            <a:ext cx="6009421" cy="4713109"/>
          </a:xfrm>
          <a:prstGeom prst="ellipse">
            <a:avLst/>
          </a:prstGeom>
          <a:noFill/>
          <a:ln w="1905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2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88243" y="1818331"/>
            <a:ext cx="3174000" cy="3210045"/>
          </a:xfrm>
          <a:prstGeom prst="ellipse">
            <a:avLst/>
          </a:prstGeom>
          <a:noFill/>
          <a:ln w="1905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2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104194" y="1903951"/>
            <a:ext cx="16256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</a:rPr>
              <a:t>Deep Learning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533568" y="2691799"/>
            <a:ext cx="1964280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Convolutional Neural Networks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528149" y="3312189"/>
            <a:ext cx="1964280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Recurrent Neural Networks</a:t>
            </a:r>
          </a:p>
        </p:txBody>
      </p:sp>
      <p:sp>
        <p:nvSpPr>
          <p:cNvPr id="24" name="Oval 23"/>
          <p:cNvSpPr/>
          <p:nvPr/>
        </p:nvSpPr>
        <p:spPr>
          <a:xfrm>
            <a:off x="8288244" y="1824316"/>
            <a:ext cx="3174000" cy="3210045"/>
          </a:xfrm>
          <a:prstGeom prst="ellipse">
            <a:avLst/>
          </a:prstGeom>
          <a:solidFill>
            <a:srgbClr val="1F73F1">
              <a:alpha val="2392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2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24281" y="6375961"/>
            <a:ext cx="11445083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67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1950            1960            1970             1980             1990             2000               2010                     2020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914216" y="1171070"/>
            <a:ext cx="21784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</a:rPr>
              <a:t>Machine Learning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58848" y="2878356"/>
            <a:ext cx="1428889" cy="954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General Problem Solver</a:t>
            </a:r>
          </a:p>
        </p:txBody>
      </p:sp>
      <p:sp>
        <p:nvSpPr>
          <p:cNvPr id="20" name="Oval 19"/>
          <p:cNvSpPr/>
          <p:nvPr/>
        </p:nvSpPr>
        <p:spPr>
          <a:xfrm>
            <a:off x="3851603" y="2729899"/>
            <a:ext cx="1348795" cy="1171509"/>
          </a:xfrm>
          <a:prstGeom prst="ellipse">
            <a:avLst/>
          </a:prstGeom>
          <a:noFill/>
          <a:ln w="1905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811556" y="3022941"/>
            <a:ext cx="1428889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Neural Nets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237894" y="4314003"/>
            <a:ext cx="1428889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Perceptron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8A258AC-FA29-4E3B-B842-A1C4A5FDEA68}"/>
              </a:ext>
            </a:extLst>
          </p:cNvPr>
          <p:cNvSpPr/>
          <p:nvPr/>
        </p:nvSpPr>
        <p:spPr>
          <a:xfrm>
            <a:off x="8948096" y="3917122"/>
            <a:ext cx="1964280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67" dirty="0">
                <a:solidFill>
                  <a:schemeClr val="accent2"/>
                </a:solidFill>
              </a:rPr>
              <a:t>Transformers</a:t>
            </a:r>
          </a:p>
        </p:txBody>
      </p:sp>
    </p:spTree>
    <p:extLst>
      <p:ext uri="{BB962C8B-B14F-4D97-AF65-F5344CB8AC3E}">
        <p14:creationId xmlns:p14="http://schemas.microsoft.com/office/powerpoint/2010/main" val="1755049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asted-image-0--6-">
            <a:extLst>
              <a:ext uri="{FF2B5EF4-FFF2-40B4-BE49-F238E27FC236}">
                <a16:creationId xmlns:a16="http://schemas.microsoft.com/office/drawing/2014/main" id="{55BD3AFC-919B-4D9D-89D4-18E8FB160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563" y="404813"/>
            <a:ext cx="3952875" cy="604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9322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13CE0-475F-46BF-871E-0660AD01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Swift for TensorFlow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CC57C-61C7-49E5-B2F4-86BC68E9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54802"/>
            <a:ext cx="10058400" cy="3714291"/>
          </a:xfrm>
        </p:spPr>
        <p:txBody>
          <a:bodyPr/>
          <a:lstStyle/>
          <a:p>
            <a:r>
              <a:rPr lang="en-US" dirty="0"/>
              <a:t>LLVM-based (Designed by Chris </a:t>
            </a:r>
            <a:r>
              <a:rPr lang="en-US" dirty="0" err="1"/>
              <a:t>Lattner</a:t>
            </a:r>
            <a:r>
              <a:rPr lang="en-US" dirty="0"/>
              <a:t>)</a:t>
            </a:r>
          </a:p>
          <a:p>
            <a:r>
              <a:rPr lang="en-US" dirty="0"/>
              <a:t>Incorporate differentiable programming deeply</a:t>
            </a:r>
          </a:p>
          <a:p>
            <a:r>
              <a:rPr lang="en-US" dirty="0"/>
              <a:t>Differentiate arbitrary code</a:t>
            </a:r>
          </a:p>
          <a:p>
            <a:r>
              <a:rPr lang="en-US" dirty="0"/>
              <a:t>No calls to an API—TensorFlow and Swift intermingle</a:t>
            </a:r>
          </a:p>
          <a:p>
            <a:r>
              <a:rPr lang="en-US" dirty="0"/>
              <a:t>Code GPU kernels directly in Swift</a:t>
            </a:r>
          </a:p>
        </p:txBody>
      </p:sp>
    </p:spTree>
    <p:extLst>
      <p:ext uri="{BB962C8B-B14F-4D97-AF65-F5344CB8AC3E}">
        <p14:creationId xmlns:p14="http://schemas.microsoft.com/office/powerpoint/2010/main" val="11833724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13CE0-475F-46BF-871E-0660AD01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CC57C-61C7-49E5-B2F4-86BC68E9B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Many choices!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Roll your own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Collab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Paperspace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ACCRE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159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F9AD958-8848-4DE7-A793-734197F195E3}"/>
              </a:ext>
            </a:extLst>
          </p:cNvPr>
          <p:cNvGrpSpPr/>
          <p:nvPr/>
        </p:nvGrpSpPr>
        <p:grpSpPr>
          <a:xfrm>
            <a:off x="1659903" y="933450"/>
            <a:ext cx="8872193" cy="4991100"/>
            <a:chOff x="1363404" y="798771"/>
            <a:chExt cx="8872193" cy="49911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E44D293-E7DB-402F-AC3E-B1474DFD0B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30754" y="798771"/>
              <a:ext cx="3404843" cy="49911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36090A-E880-4DED-9E42-8B2849D4B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3404" y="798771"/>
              <a:ext cx="5467350" cy="4991100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432BD6E-A150-4D18-B9DB-A25BCB2E887F}"/>
              </a:ext>
            </a:extLst>
          </p:cNvPr>
          <p:cNvSpPr txBox="1"/>
          <p:nvPr/>
        </p:nvSpPr>
        <p:spPr>
          <a:xfrm>
            <a:off x="1155405" y="6075546"/>
            <a:ext cx="995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Visit </a:t>
            </a:r>
            <a:r>
              <a:rPr lang="en-US" dirty="0">
                <a:hlinkClick r:id="rId4"/>
              </a:rPr>
              <a:t>https://www.vanderbilt.edu/datascience/events/data-science-workshops/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201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4FDD8A75-9B7B-4D45-81D5-CD5C3FAA8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518" y="981518"/>
            <a:ext cx="4894964" cy="489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1D9470-47B9-474B-9B9F-9D656C525169}"/>
              </a:ext>
            </a:extLst>
          </p:cNvPr>
          <p:cNvSpPr txBox="1"/>
          <p:nvPr/>
        </p:nvSpPr>
        <p:spPr>
          <a:xfrm>
            <a:off x="1155405" y="6075546"/>
            <a:ext cx="995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Visit </a:t>
            </a:r>
            <a:r>
              <a:rPr lang="en-US" dirty="0">
                <a:hlinkClick r:id="rId3"/>
              </a:rPr>
              <a:t>https://www.vanderbilt.edu/datascience/events/data-science-workshops/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32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D207-34B0-4FC3-A7A4-228CCE776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Learning Cohort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EF8FB-CB36-4C62-B1E7-1A3A0ABC8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 Code-First Introduction to Natural Language Processing</a:t>
            </a:r>
            <a:br>
              <a:rPr lang="en-US" b="1" dirty="0"/>
            </a:br>
            <a:r>
              <a:rPr lang="en-US" b="1" dirty="0"/>
              <a:t>fast.ai</a:t>
            </a:r>
            <a:br>
              <a:rPr lang="en-US" b="1" dirty="0"/>
            </a:br>
            <a:r>
              <a:rPr lang="en-US" b="1" dirty="0"/>
              <a:t>Rachel Thomas</a:t>
            </a:r>
          </a:p>
          <a:p>
            <a:r>
              <a:rPr lang="en-US" dirty="0"/>
              <a:t>Topics: topic modeling, classification, language modeling, and translation</a:t>
            </a:r>
          </a:p>
          <a:p>
            <a:r>
              <a:rPr lang="en-US" dirty="0"/>
              <a:t>Approaches:</a:t>
            </a:r>
          </a:p>
          <a:p>
            <a:r>
              <a:rPr lang="en-US" dirty="0"/>
              <a:t>traditional NLP (including regex, SVD, naive </a:t>
            </a:r>
            <a:r>
              <a:rPr lang="en-US" dirty="0" err="1"/>
              <a:t>bayes</a:t>
            </a:r>
            <a:r>
              <a:rPr lang="en-US" dirty="0"/>
              <a:t>, tokenization) and </a:t>
            </a:r>
          </a:p>
          <a:p>
            <a:r>
              <a:rPr lang="en-US" dirty="0"/>
              <a:t>neural network (including RNNs, seq2seq, attention, and the transformer architecture)</a:t>
            </a:r>
          </a:p>
          <a:p>
            <a:endParaRPr lang="en-US" b="1" dirty="0"/>
          </a:p>
          <a:p>
            <a:r>
              <a:rPr lang="en-US" b="1" dirty="0"/>
              <a:t>Email </a:t>
            </a:r>
            <a:r>
              <a:rPr lang="en-US" b="1" dirty="0" err="1">
                <a:hlinkClick r:id="rId2"/>
              </a:rPr>
              <a:t>Jesse.Spencer-Smith@Vanderbilt</a:t>
            </a:r>
            <a:r>
              <a:rPr lang="en-US" b="1" dirty="0"/>
              <a:t> to be added to the Slack organizing channel.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39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F9AD958-8848-4DE7-A793-734197F195E3}"/>
              </a:ext>
            </a:extLst>
          </p:cNvPr>
          <p:cNvGrpSpPr/>
          <p:nvPr/>
        </p:nvGrpSpPr>
        <p:grpSpPr>
          <a:xfrm>
            <a:off x="1659903" y="933450"/>
            <a:ext cx="8872193" cy="4991100"/>
            <a:chOff x="1363404" y="798771"/>
            <a:chExt cx="8872193" cy="49911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E44D293-E7DB-402F-AC3E-B1474DFD0B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30754" y="798771"/>
              <a:ext cx="3404843" cy="49911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36090A-E880-4DED-9E42-8B2849D4B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3404" y="798771"/>
              <a:ext cx="5467350" cy="4991100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432BD6E-A150-4D18-B9DB-A25BCB2E887F}"/>
              </a:ext>
            </a:extLst>
          </p:cNvPr>
          <p:cNvSpPr txBox="1"/>
          <p:nvPr/>
        </p:nvSpPr>
        <p:spPr>
          <a:xfrm>
            <a:off x="1155405" y="6075546"/>
            <a:ext cx="995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Visit </a:t>
            </a:r>
            <a:r>
              <a:rPr lang="en-US" dirty="0">
                <a:hlinkClick r:id="rId4"/>
              </a:rPr>
              <a:t>https://www.vanderbilt.edu/datascience/events/data-science-workshops/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773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94A608B-C86D-5A48-98BB-1DD723296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12877" cy="2857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D21629-3D0C-4339-A1AC-0B709070D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350" y="2718120"/>
            <a:ext cx="6742887" cy="2564761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91C22E-0542-455E-9743-0AA7645C61E6}"/>
              </a:ext>
            </a:extLst>
          </p:cNvPr>
          <p:cNvSpPr txBox="1"/>
          <p:nvPr/>
        </p:nvSpPr>
        <p:spPr>
          <a:xfrm>
            <a:off x="397277" y="5578614"/>
            <a:ext cx="6330346" cy="707886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 you are interested in having summer interns or advising MS capstone projects, come talk to us!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036352-6B0D-4742-AE24-08AAEF748D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4900" y="1428750"/>
            <a:ext cx="4857750" cy="4857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6EF53F-4022-884A-BAC6-6C55D8712F55}"/>
              </a:ext>
            </a:extLst>
          </p:cNvPr>
          <p:cNvSpPr txBox="1"/>
          <p:nvPr/>
        </p:nvSpPr>
        <p:spPr>
          <a:xfrm>
            <a:off x="1170249" y="2009964"/>
            <a:ext cx="4852086" cy="461665"/>
          </a:xfrm>
          <a:prstGeom prst="rect">
            <a:avLst/>
          </a:prstGeom>
          <a:solidFill>
            <a:srgbClr val="FFE2E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Professional M.S. Program</a:t>
            </a:r>
          </a:p>
        </p:txBody>
      </p:sp>
    </p:spTree>
    <p:extLst>
      <p:ext uri="{BB962C8B-B14F-4D97-AF65-F5344CB8AC3E}">
        <p14:creationId xmlns:p14="http://schemas.microsoft.com/office/powerpoint/2010/main" val="24630538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B643B5-B644-194E-8115-FF942D040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2"/>
            <a:ext cx="12212877" cy="2857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FC84CF-562D-4245-97FD-C5D888FBFE99}"/>
              </a:ext>
            </a:extLst>
          </p:cNvPr>
          <p:cNvSpPr txBox="1"/>
          <p:nvPr/>
        </p:nvSpPr>
        <p:spPr>
          <a:xfrm>
            <a:off x="1270907" y="2635589"/>
            <a:ext cx="9650186" cy="461665"/>
          </a:xfrm>
          <a:prstGeom prst="rect">
            <a:avLst/>
          </a:prstGeom>
          <a:solidFill>
            <a:srgbClr val="FFE2E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Consulting and research engagements with data science team </a:t>
            </a:r>
          </a:p>
        </p:txBody>
      </p:sp>
      <p:pic>
        <p:nvPicPr>
          <p:cNvPr id="5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901DDC4B-DFFC-8048-9080-053A2A543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8745" y="3211557"/>
            <a:ext cx="3605211" cy="351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1535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94A608B-C86D-5A48-98BB-1DD723296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12877" cy="2857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A546A6-CB18-4CC8-A00A-12E3E2511B03}"/>
              </a:ext>
            </a:extLst>
          </p:cNvPr>
          <p:cNvSpPr txBox="1"/>
          <p:nvPr/>
        </p:nvSpPr>
        <p:spPr>
          <a:xfrm>
            <a:off x="1094629" y="4406017"/>
            <a:ext cx="100027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www.vanderbilt.edu/datascience/</a:t>
            </a:r>
          </a:p>
        </p:txBody>
      </p:sp>
    </p:spTree>
    <p:extLst>
      <p:ext uri="{BB962C8B-B14F-4D97-AF65-F5344CB8AC3E}">
        <p14:creationId xmlns:p14="http://schemas.microsoft.com/office/powerpoint/2010/main" val="2276687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055E9-3948-4E90-A6EF-76729118D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Bears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C90667-E2A6-4E70-B957-3F89B19B9918}"/>
              </a:ext>
            </a:extLst>
          </p:cNvPr>
          <p:cNvSpPr txBox="1"/>
          <p:nvPr/>
        </p:nvSpPr>
        <p:spPr>
          <a:xfrm>
            <a:off x="1213338" y="2004646"/>
            <a:ext cx="48826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path = Path(data/bears)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classes = [</a:t>
            </a:r>
            <a:r>
              <a:rPr lang="en-US" sz="2000" dirty="0" err="1">
                <a:latin typeface="CordiaUPC" panose="020B0502040204020203" pitchFamily="34" charset="-34"/>
                <a:cs typeface="CordiaUPC" panose="020B0502040204020203" pitchFamily="34" charset="-34"/>
              </a:rPr>
              <a:t>teddys,grizzly,black</a:t>
            </a:r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]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data = ImageDataBunch.from_folder(path,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train=".", valid_pct=0.2,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ds_tfms=get_transforms(),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size=224,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num_workers=4).normalize(imagenet_stats)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learn = create_cnn(data, models.resnet34, metrics=error_rate)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learn.fit_one_cycle(4) </a:t>
            </a:r>
          </a:p>
          <a:p>
            <a:endParaRPr lang="en-US" sz="2000" dirty="0">
              <a:latin typeface="CordiaUPC" panose="020B0502040204020203" pitchFamily="34" charset="-34"/>
              <a:cs typeface="CordiaUPC" panose="020B0502040204020203" pitchFamily="34" charset="-34"/>
            </a:endParaRPr>
          </a:p>
          <a:p>
            <a:endParaRPr lang="en-US" sz="2000" dirty="0">
              <a:latin typeface="CordiaUPC" panose="020B0502040204020203" pitchFamily="34" charset="-34"/>
              <a:cs typeface="CordiaUPC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436083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34B355F5-7375-4702-B8D9-6A23EAEBE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79131" y="787583"/>
            <a:ext cx="4183380" cy="41833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6D3DAE-AFE5-4851-BFBA-167452DB8893}"/>
              </a:ext>
            </a:extLst>
          </p:cNvPr>
          <p:cNvSpPr txBox="1"/>
          <p:nvPr/>
        </p:nvSpPr>
        <p:spPr>
          <a:xfrm>
            <a:off x="731520" y="5701085"/>
            <a:ext cx="10678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Slides, resources, and links at </a:t>
            </a:r>
            <a:r>
              <a:rPr lang="en-US" dirty="0">
                <a:solidFill>
                  <a:schemeClr val="accent2"/>
                </a:solidFill>
              </a:rPr>
              <a:t>https://github.com/vanderbilt-data-science/dl-frameworks</a:t>
            </a:r>
          </a:p>
        </p:txBody>
      </p:sp>
    </p:spTree>
    <p:extLst>
      <p:ext uri="{BB962C8B-B14F-4D97-AF65-F5344CB8AC3E}">
        <p14:creationId xmlns:p14="http://schemas.microsoft.com/office/powerpoint/2010/main" val="19562313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looking at a screen&#10;&#10;Description automatically generated">
            <a:extLst>
              <a:ext uri="{FF2B5EF4-FFF2-40B4-BE49-F238E27FC236}">
                <a16:creationId xmlns:a16="http://schemas.microsoft.com/office/drawing/2014/main" id="{B7CE66D0-72F3-43D8-8F13-3E2C928BC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9965" cy="674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880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7DC65-AE60-4591-98A9-0B9E871E27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138" y="311151"/>
            <a:ext cx="10058400" cy="701675"/>
          </a:xfrm>
        </p:spPr>
        <p:txBody>
          <a:bodyPr>
            <a:normAutofit fontScale="90000"/>
          </a:bodyPr>
          <a:lstStyle/>
          <a:p>
            <a:r>
              <a:rPr lang="en-US" dirty="0"/>
              <a:t>Guess the Area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C95B6-D312-4BCA-AF8B-05715BE33632}"/>
              </a:ext>
            </a:extLst>
          </p:cNvPr>
          <p:cNvSpPr txBox="1"/>
          <p:nvPr/>
        </p:nvSpPr>
        <p:spPr>
          <a:xfrm>
            <a:off x="1692808" y="-465946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Correct Answer →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0AF40-3519-4CDC-BD89-777600DA7C3D}"/>
              </a:ext>
            </a:extLst>
          </p:cNvPr>
          <p:cNvSpPr txBox="1"/>
          <p:nvPr/>
        </p:nvSpPr>
        <p:spPr>
          <a:xfrm>
            <a:off x="12859464" y="2643773"/>
            <a:ext cx="1676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16600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69EEE0-CA36-4424-99E6-F7494ED56344}"/>
              </a:ext>
            </a:extLst>
          </p:cNvPr>
          <p:cNvSpPr txBox="1"/>
          <p:nvPr/>
        </p:nvSpPr>
        <p:spPr>
          <a:xfrm>
            <a:off x="12691986" y="243910"/>
            <a:ext cx="184224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C00000"/>
                </a:solidFill>
                <a:sym typeface="Wingdings" panose="05000000000000000000" pitchFamily="2" charset="2"/>
              </a:rPr>
              <a:t></a:t>
            </a:r>
            <a:endParaRPr lang="en-US" sz="16600" dirty="0">
              <a:solidFill>
                <a:srgbClr val="C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733364-5356-4662-ADF5-99D484234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763" y="0"/>
            <a:ext cx="6048375" cy="629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7109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7DC65-AE60-4591-98A9-0B9E871E27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138" y="311151"/>
            <a:ext cx="10058400" cy="701675"/>
          </a:xfrm>
        </p:spPr>
        <p:txBody>
          <a:bodyPr>
            <a:normAutofit fontScale="90000"/>
          </a:bodyPr>
          <a:lstStyle/>
          <a:p>
            <a:r>
              <a:rPr lang="en-US" dirty="0"/>
              <a:t>Guess the Area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3A8F71-7D36-4DFA-93BD-1086CF309668}"/>
              </a:ext>
            </a:extLst>
          </p:cNvPr>
          <p:cNvSpPr txBox="1"/>
          <p:nvPr/>
        </p:nvSpPr>
        <p:spPr>
          <a:xfrm>
            <a:off x="2393576" y="1283990"/>
            <a:ext cx="295566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Archeology</a:t>
            </a:r>
          </a:p>
          <a:p>
            <a:r>
              <a:rPr lang="en-US" sz="2400" dirty="0"/>
              <a:t>Art history</a:t>
            </a:r>
          </a:p>
          <a:p>
            <a:r>
              <a:rPr lang="en-US" sz="2400" dirty="0"/>
              <a:t>Astronomy</a:t>
            </a:r>
          </a:p>
          <a:p>
            <a:r>
              <a:rPr lang="en-US" sz="2400" dirty="0"/>
              <a:t>Chemistry</a:t>
            </a:r>
          </a:p>
          <a:p>
            <a:r>
              <a:rPr lang="en-US" sz="2400" dirty="0"/>
              <a:t>Computer Science</a:t>
            </a:r>
          </a:p>
          <a:p>
            <a:r>
              <a:rPr lang="en-US" sz="2400" dirty="0"/>
              <a:t>Engineering</a:t>
            </a:r>
          </a:p>
          <a:p>
            <a:r>
              <a:rPr lang="en-US" sz="2400" dirty="0"/>
              <a:t>English</a:t>
            </a:r>
          </a:p>
          <a:p>
            <a:r>
              <a:rPr lang="en-US" sz="2400" dirty="0"/>
              <a:t>Informatics</a:t>
            </a:r>
          </a:p>
          <a:p>
            <a:r>
              <a:rPr lang="en-US" sz="2400" dirty="0"/>
              <a:t>Math</a:t>
            </a:r>
          </a:p>
          <a:p>
            <a:r>
              <a:rPr lang="en-US" sz="2400" dirty="0"/>
              <a:t>Psychology</a:t>
            </a:r>
          </a:p>
          <a:p>
            <a:r>
              <a:rPr lang="en-US" sz="2400" dirty="0"/>
              <a:t>Statistics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AF02E9-532B-409C-91A0-C780D6E2B9F6}"/>
              </a:ext>
            </a:extLst>
          </p:cNvPr>
          <p:cNvSpPr txBox="1"/>
          <p:nvPr/>
        </p:nvSpPr>
        <p:spPr>
          <a:xfrm>
            <a:off x="279867" y="2414002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Model predicted →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C95B6-D312-4BCA-AF8B-05715BE33632}"/>
              </a:ext>
            </a:extLst>
          </p:cNvPr>
          <p:cNvSpPr txBox="1"/>
          <p:nvPr/>
        </p:nvSpPr>
        <p:spPr>
          <a:xfrm>
            <a:off x="1692808" y="-465946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Correct Answer →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0AF40-3519-4CDC-BD89-777600DA7C3D}"/>
              </a:ext>
            </a:extLst>
          </p:cNvPr>
          <p:cNvSpPr txBox="1"/>
          <p:nvPr/>
        </p:nvSpPr>
        <p:spPr>
          <a:xfrm>
            <a:off x="12859464" y="2643773"/>
            <a:ext cx="1676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16600" dirty="0">
              <a:solidFill>
                <a:srgbClr val="C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1EE977-1C6B-48EB-BCE5-81606D34497B}"/>
              </a:ext>
            </a:extLst>
          </p:cNvPr>
          <p:cNvSpPr/>
          <p:nvPr/>
        </p:nvSpPr>
        <p:spPr>
          <a:xfrm>
            <a:off x="2339788" y="3172553"/>
            <a:ext cx="2620832" cy="369332"/>
          </a:xfrm>
          <a:prstGeom prst="rect">
            <a:avLst/>
          </a:prstGeom>
          <a:noFill/>
          <a:ln w="444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610B0E6-664D-465D-91D1-EDE62F543E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3" t="12140" r="78145" b="68544"/>
          <a:stretch/>
        </p:blipFill>
        <p:spPr bwMode="auto">
          <a:xfrm>
            <a:off x="6279166" y="1420591"/>
            <a:ext cx="4205262" cy="387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69EEE0-CA36-4424-99E6-F7494ED56344}"/>
              </a:ext>
            </a:extLst>
          </p:cNvPr>
          <p:cNvSpPr txBox="1"/>
          <p:nvPr/>
        </p:nvSpPr>
        <p:spPr>
          <a:xfrm>
            <a:off x="12691986" y="243910"/>
            <a:ext cx="184224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C00000"/>
                </a:solidFill>
                <a:sym typeface="Wingdings" panose="05000000000000000000" pitchFamily="2" charset="2"/>
              </a:rPr>
              <a:t></a:t>
            </a:r>
            <a:endParaRPr lang="en-US" sz="16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52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7DC65-AE60-4591-98A9-0B9E871E27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138" y="311151"/>
            <a:ext cx="10058400" cy="701675"/>
          </a:xfrm>
        </p:spPr>
        <p:txBody>
          <a:bodyPr>
            <a:normAutofit fontScale="90000"/>
          </a:bodyPr>
          <a:lstStyle/>
          <a:p>
            <a:r>
              <a:rPr lang="en-US" dirty="0"/>
              <a:t>Guess the Area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3A8F71-7D36-4DFA-93BD-1086CF309668}"/>
              </a:ext>
            </a:extLst>
          </p:cNvPr>
          <p:cNvSpPr txBox="1"/>
          <p:nvPr/>
        </p:nvSpPr>
        <p:spPr>
          <a:xfrm>
            <a:off x="2393576" y="1283990"/>
            <a:ext cx="295566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Archeology</a:t>
            </a:r>
          </a:p>
          <a:p>
            <a:r>
              <a:rPr lang="en-US" sz="2400" dirty="0"/>
              <a:t>Art history</a:t>
            </a:r>
          </a:p>
          <a:p>
            <a:r>
              <a:rPr lang="en-US" sz="2400" dirty="0"/>
              <a:t>Astronomy</a:t>
            </a:r>
          </a:p>
          <a:p>
            <a:r>
              <a:rPr lang="en-US" sz="2400" dirty="0"/>
              <a:t>Chemistry</a:t>
            </a:r>
          </a:p>
          <a:p>
            <a:r>
              <a:rPr lang="en-US" sz="2400" dirty="0"/>
              <a:t>Computer Science</a:t>
            </a:r>
          </a:p>
          <a:p>
            <a:r>
              <a:rPr lang="en-US" sz="2400" dirty="0"/>
              <a:t>Engineering</a:t>
            </a:r>
          </a:p>
          <a:p>
            <a:r>
              <a:rPr lang="en-US" sz="2400" dirty="0"/>
              <a:t>English</a:t>
            </a:r>
          </a:p>
          <a:p>
            <a:r>
              <a:rPr lang="en-US" sz="2400" dirty="0"/>
              <a:t>Informatics</a:t>
            </a:r>
          </a:p>
          <a:p>
            <a:r>
              <a:rPr lang="en-US" sz="2400" dirty="0"/>
              <a:t>Math</a:t>
            </a:r>
          </a:p>
          <a:p>
            <a:r>
              <a:rPr lang="en-US" sz="2400" dirty="0"/>
              <a:t>Psychology</a:t>
            </a:r>
          </a:p>
          <a:p>
            <a:r>
              <a:rPr lang="en-US" sz="2400" dirty="0"/>
              <a:t>Statistics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AF02E9-532B-409C-91A0-C780D6E2B9F6}"/>
              </a:ext>
            </a:extLst>
          </p:cNvPr>
          <p:cNvSpPr txBox="1"/>
          <p:nvPr/>
        </p:nvSpPr>
        <p:spPr>
          <a:xfrm>
            <a:off x="279867" y="3541762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Model predicted →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C95B6-D312-4BCA-AF8B-05715BE33632}"/>
              </a:ext>
            </a:extLst>
          </p:cNvPr>
          <p:cNvSpPr txBox="1"/>
          <p:nvPr/>
        </p:nvSpPr>
        <p:spPr>
          <a:xfrm>
            <a:off x="1692808" y="-465946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Correct Answer →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0AF40-3519-4CDC-BD89-777600DA7C3D}"/>
              </a:ext>
            </a:extLst>
          </p:cNvPr>
          <p:cNvSpPr txBox="1"/>
          <p:nvPr/>
        </p:nvSpPr>
        <p:spPr>
          <a:xfrm>
            <a:off x="12859464" y="2643773"/>
            <a:ext cx="1676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16600" dirty="0">
              <a:solidFill>
                <a:srgbClr val="C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1EE977-1C6B-48EB-BCE5-81606D34497B}"/>
              </a:ext>
            </a:extLst>
          </p:cNvPr>
          <p:cNvSpPr/>
          <p:nvPr/>
        </p:nvSpPr>
        <p:spPr>
          <a:xfrm>
            <a:off x="2339788" y="2456273"/>
            <a:ext cx="1752600" cy="336933"/>
          </a:xfrm>
          <a:prstGeom prst="rect">
            <a:avLst/>
          </a:prstGeom>
          <a:noFill/>
          <a:ln w="444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610B0E6-664D-465D-91D1-EDE62F543E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16" t="33666" r="54092" b="47018"/>
          <a:stretch/>
        </p:blipFill>
        <p:spPr bwMode="auto">
          <a:xfrm>
            <a:off x="6279166" y="1420591"/>
            <a:ext cx="4205262" cy="387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69EEE0-CA36-4424-99E6-F7494ED56344}"/>
              </a:ext>
            </a:extLst>
          </p:cNvPr>
          <p:cNvSpPr txBox="1"/>
          <p:nvPr/>
        </p:nvSpPr>
        <p:spPr>
          <a:xfrm>
            <a:off x="12691986" y="243910"/>
            <a:ext cx="184224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C00000"/>
                </a:solidFill>
                <a:sym typeface="Wingdings" panose="05000000000000000000" pitchFamily="2" charset="2"/>
              </a:rPr>
              <a:t></a:t>
            </a:r>
            <a:endParaRPr lang="en-US" sz="16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260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7DC65-AE60-4591-98A9-0B9E871E27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138" y="311151"/>
            <a:ext cx="10058400" cy="701675"/>
          </a:xfrm>
        </p:spPr>
        <p:txBody>
          <a:bodyPr>
            <a:normAutofit fontScale="90000"/>
          </a:bodyPr>
          <a:lstStyle/>
          <a:p>
            <a:r>
              <a:rPr lang="en-US" dirty="0"/>
              <a:t>Guess the Area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3A8F71-7D36-4DFA-93BD-1086CF309668}"/>
              </a:ext>
            </a:extLst>
          </p:cNvPr>
          <p:cNvSpPr txBox="1"/>
          <p:nvPr/>
        </p:nvSpPr>
        <p:spPr>
          <a:xfrm>
            <a:off x="2393576" y="1283990"/>
            <a:ext cx="308520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Archeology</a:t>
            </a:r>
          </a:p>
          <a:p>
            <a:r>
              <a:rPr lang="en-US" sz="2400" dirty="0"/>
              <a:t>Art history</a:t>
            </a:r>
          </a:p>
          <a:p>
            <a:r>
              <a:rPr lang="en-US" sz="2400" dirty="0"/>
              <a:t>Astronomy</a:t>
            </a:r>
          </a:p>
          <a:p>
            <a:r>
              <a:rPr lang="en-US" sz="2400" dirty="0"/>
              <a:t>Chemistry</a:t>
            </a:r>
          </a:p>
          <a:p>
            <a:r>
              <a:rPr lang="en-US" sz="2400" dirty="0"/>
              <a:t>Computer Science</a:t>
            </a:r>
          </a:p>
          <a:p>
            <a:r>
              <a:rPr lang="en-US" sz="2400" dirty="0"/>
              <a:t>Engineering</a:t>
            </a:r>
          </a:p>
          <a:p>
            <a:r>
              <a:rPr lang="en-US" sz="2400" dirty="0"/>
              <a:t>English</a:t>
            </a:r>
          </a:p>
          <a:p>
            <a:r>
              <a:rPr lang="en-US" sz="2400" dirty="0"/>
              <a:t>Informatics</a:t>
            </a:r>
          </a:p>
          <a:p>
            <a:r>
              <a:rPr lang="en-US" sz="2400" dirty="0"/>
              <a:t>Math</a:t>
            </a:r>
          </a:p>
          <a:p>
            <a:r>
              <a:rPr lang="en-US" sz="2400" dirty="0"/>
              <a:t>Psychology</a:t>
            </a:r>
          </a:p>
          <a:p>
            <a:r>
              <a:rPr lang="en-US" sz="2400" dirty="0"/>
              <a:t>Statistics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AF02E9-532B-409C-91A0-C780D6E2B9F6}"/>
              </a:ext>
            </a:extLst>
          </p:cNvPr>
          <p:cNvSpPr txBox="1"/>
          <p:nvPr/>
        </p:nvSpPr>
        <p:spPr>
          <a:xfrm>
            <a:off x="279867" y="4265662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Model predicted →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C95B6-D312-4BCA-AF8B-05715BE33632}"/>
              </a:ext>
            </a:extLst>
          </p:cNvPr>
          <p:cNvSpPr txBox="1"/>
          <p:nvPr/>
        </p:nvSpPr>
        <p:spPr>
          <a:xfrm>
            <a:off x="1692808" y="-465946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Correct Answer →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0AF40-3519-4CDC-BD89-777600DA7C3D}"/>
              </a:ext>
            </a:extLst>
          </p:cNvPr>
          <p:cNvSpPr txBox="1"/>
          <p:nvPr/>
        </p:nvSpPr>
        <p:spPr>
          <a:xfrm>
            <a:off x="12859464" y="2643773"/>
            <a:ext cx="1676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16600" dirty="0">
              <a:solidFill>
                <a:srgbClr val="C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1EE977-1C6B-48EB-BCE5-81606D34497B}"/>
              </a:ext>
            </a:extLst>
          </p:cNvPr>
          <p:cNvSpPr/>
          <p:nvPr/>
        </p:nvSpPr>
        <p:spPr>
          <a:xfrm>
            <a:off x="2339788" y="2837273"/>
            <a:ext cx="2537012" cy="309787"/>
          </a:xfrm>
          <a:prstGeom prst="rect">
            <a:avLst/>
          </a:prstGeom>
          <a:noFill/>
          <a:ln w="444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610B0E6-664D-465D-91D1-EDE62F543E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2" t="55873" r="78206" b="24811"/>
          <a:stretch/>
        </p:blipFill>
        <p:spPr bwMode="auto">
          <a:xfrm>
            <a:off x="6279166" y="1420591"/>
            <a:ext cx="4205262" cy="387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69EEE0-CA36-4424-99E6-F7494ED56344}"/>
              </a:ext>
            </a:extLst>
          </p:cNvPr>
          <p:cNvSpPr txBox="1"/>
          <p:nvPr/>
        </p:nvSpPr>
        <p:spPr>
          <a:xfrm>
            <a:off x="12691986" y="243910"/>
            <a:ext cx="184224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C00000"/>
                </a:solidFill>
                <a:sym typeface="Wingdings" panose="05000000000000000000" pitchFamily="2" charset="2"/>
              </a:rPr>
              <a:t></a:t>
            </a:r>
            <a:endParaRPr lang="en-US" sz="16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111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7DC65-AE60-4591-98A9-0B9E871E27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138" y="311151"/>
            <a:ext cx="10058400" cy="701675"/>
          </a:xfrm>
        </p:spPr>
        <p:txBody>
          <a:bodyPr>
            <a:normAutofit fontScale="90000"/>
          </a:bodyPr>
          <a:lstStyle/>
          <a:p>
            <a:r>
              <a:rPr lang="en-US" dirty="0"/>
              <a:t>Guess the Area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3A8F71-7D36-4DFA-93BD-1086CF309668}"/>
              </a:ext>
            </a:extLst>
          </p:cNvPr>
          <p:cNvSpPr txBox="1"/>
          <p:nvPr/>
        </p:nvSpPr>
        <p:spPr>
          <a:xfrm>
            <a:off x="2393576" y="1283990"/>
            <a:ext cx="308520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Archeology</a:t>
            </a:r>
          </a:p>
          <a:p>
            <a:r>
              <a:rPr lang="en-US" sz="2400" dirty="0"/>
              <a:t>Art history</a:t>
            </a:r>
          </a:p>
          <a:p>
            <a:r>
              <a:rPr lang="en-US" sz="2400" dirty="0"/>
              <a:t>Astronomy</a:t>
            </a:r>
          </a:p>
          <a:p>
            <a:r>
              <a:rPr lang="en-US" sz="2400" dirty="0"/>
              <a:t>Chemistry</a:t>
            </a:r>
          </a:p>
          <a:p>
            <a:r>
              <a:rPr lang="en-US" sz="2400" dirty="0"/>
              <a:t>Computer Science</a:t>
            </a:r>
          </a:p>
          <a:p>
            <a:r>
              <a:rPr lang="en-US" sz="2400" dirty="0"/>
              <a:t>Engineering</a:t>
            </a:r>
          </a:p>
          <a:p>
            <a:r>
              <a:rPr lang="en-US" sz="2400" dirty="0"/>
              <a:t>English</a:t>
            </a:r>
          </a:p>
          <a:p>
            <a:r>
              <a:rPr lang="en-US" sz="2400" dirty="0"/>
              <a:t>Informatics</a:t>
            </a:r>
          </a:p>
          <a:p>
            <a:r>
              <a:rPr lang="en-US" sz="2400" dirty="0"/>
              <a:t>Math</a:t>
            </a:r>
          </a:p>
          <a:p>
            <a:r>
              <a:rPr lang="en-US" sz="2400" dirty="0"/>
              <a:t>Psychology</a:t>
            </a:r>
          </a:p>
          <a:p>
            <a:r>
              <a:rPr lang="en-US" sz="2400" dirty="0"/>
              <a:t>Statistics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AF02E9-532B-409C-91A0-C780D6E2B9F6}"/>
              </a:ext>
            </a:extLst>
          </p:cNvPr>
          <p:cNvSpPr txBox="1"/>
          <p:nvPr/>
        </p:nvSpPr>
        <p:spPr>
          <a:xfrm>
            <a:off x="279867" y="2414002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Model predicted →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C95B6-D312-4BCA-AF8B-05715BE33632}"/>
              </a:ext>
            </a:extLst>
          </p:cNvPr>
          <p:cNvSpPr txBox="1"/>
          <p:nvPr/>
        </p:nvSpPr>
        <p:spPr>
          <a:xfrm>
            <a:off x="1692808" y="-465946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Correct Answer →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0AF40-3519-4CDC-BD89-777600DA7C3D}"/>
              </a:ext>
            </a:extLst>
          </p:cNvPr>
          <p:cNvSpPr txBox="1"/>
          <p:nvPr/>
        </p:nvSpPr>
        <p:spPr>
          <a:xfrm>
            <a:off x="12859464" y="2643773"/>
            <a:ext cx="1676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16600" dirty="0">
              <a:solidFill>
                <a:srgbClr val="C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1EE977-1C6B-48EB-BCE5-81606D34497B}"/>
              </a:ext>
            </a:extLst>
          </p:cNvPr>
          <p:cNvSpPr/>
          <p:nvPr/>
        </p:nvSpPr>
        <p:spPr>
          <a:xfrm>
            <a:off x="2393576" y="3202394"/>
            <a:ext cx="1752600" cy="336933"/>
          </a:xfrm>
          <a:prstGeom prst="rect">
            <a:avLst/>
          </a:prstGeom>
          <a:noFill/>
          <a:ln w="444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610B0E6-664D-465D-91D1-EDE62F543E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01" t="77959" r="4207" b="2725"/>
          <a:stretch/>
        </p:blipFill>
        <p:spPr bwMode="auto">
          <a:xfrm>
            <a:off x="6279166" y="1420591"/>
            <a:ext cx="4205262" cy="387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69EEE0-CA36-4424-99E6-F7494ED56344}"/>
              </a:ext>
            </a:extLst>
          </p:cNvPr>
          <p:cNvSpPr txBox="1"/>
          <p:nvPr/>
        </p:nvSpPr>
        <p:spPr>
          <a:xfrm>
            <a:off x="14795106" y="2278450"/>
            <a:ext cx="184224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C00000"/>
                </a:solidFill>
                <a:sym typeface="Wingdings" panose="05000000000000000000" pitchFamily="2" charset="2"/>
              </a:rPr>
              <a:t></a:t>
            </a:r>
            <a:endParaRPr lang="en-US" sz="16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4069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7DC65-AE60-4591-98A9-0B9E871E27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138" y="311151"/>
            <a:ext cx="10058400" cy="701675"/>
          </a:xfrm>
        </p:spPr>
        <p:txBody>
          <a:bodyPr>
            <a:normAutofit fontScale="90000"/>
          </a:bodyPr>
          <a:lstStyle/>
          <a:p>
            <a:r>
              <a:rPr lang="en-US" dirty="0"/>
              <a:t>Guess the Area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3A8F71-7D36-4DFA-93BD-1086CF309668}"/>
              </a:ext>
            </a:extLst>
          </p:cNvPr>
          <p:cNvSpPr txBox="1"/>
          <p:nvPr/>
        </p:nvSpPr>
        <p:spPr>
          <a:xfrm>
            <a:off x="2393576" y="1283990"/>
            <a:ext cx="305472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Archeology</a:t>
            </a:r>
          </a:p>
          <a:p>
            <a:r>
              <a:rPr lang="en-US" sz="2400" dirty="0"/>
              <a:t>Art history</a:t>
            </a:r>
          </a:p>
          <a:p>
            <a:r>
              <a:rPr lang="en-US" sz="2400" dirty="0"/>
              <a:t>Astronomy</a:t>
            </a:r>
          </a:p>
          <a:p>
            <a:r>
              <a:rPr lang="en-US" sz="2400" dirty="0"/>
              <a:t>Chemistry</a:t>
            </a:r>
          </a:p>
          <a:p>
            <a:r>
              <a:rPr lang="en-US" sz="2400" dirty="0"/>
              <a:t>Computer Science</a:t>
            </a:r>
          </a:p>
          <a:p>
            <a:r>
              <a:rPr lang="en-US" sz="2400" dirty="0"/>
              <a:t>Engineering</a:t>
            </a:r>
          </a:p>
          <a:p>
            <a:r>
              <a:rPr lang="en-US" sz="2400" dirty="0"/>
              <a:t>English</a:t>
            </a:r>
          </a:p>
          <a:p>
            <a:r>
              <a:rPr lang="en-US" sz="2400" dirty="0"/>
              <a:t>Informatics</a:t>
            </a:r>
          </a:p>
          <a:p>
            <a:r>
              <a:rPr lang="en-US" sz="2400" dirty="0"/>
              <a:t>Math</a:t>
            </a:r>
          </a:p>
          <a:p>
            <a:r>
              <a:rPr lang="en-US" sz="2400" dirty="0"/>
              <a:t>Psychology</a:t>
            </a:r>
          </a:p>
          <a:p>
            <a:r>
              <a:rPr lang="en-US" sz="2400" dirty="0"/>
              <a:t>Statistics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AF02E9-532B-409C-91A0-C780D6E2B9F6}"/>
              </a:ext>
            </a:extLst>
          </p:cNvPr>
          <p:cNvSpPr txBox="1"/>
          <p:nvPr/>
        </p:nvSpPr>
        <p:spPr>
          <a:xfrm>
            <a:off x="279867" y="1720582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Model predicted →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C95B6-D312-4BCA-AF8B-05715BE33632}"/>
              </a:ext>
            </a:extLst>
          </p:cNvPr>
          <p:cNvSpPr txBox="1"/>
          <p:nvPr/>
        </p:nvSpPr>
        <p:spPr>
          <a:xfrm>
            <a:off x="1692808" y="-465946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Correct Answer →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0AF40-3519-4CDC-BD89-777600DA7C3D}"/>
              </a:ext>
            </a:extLst>
          </p:cNvPr>
          <p:cNvSpPr txBox="1"/>
          <p:nvPr/>
        </p:nvSpPr>
        <p:spPr>
          <a:xfrm>
            <a:off x="12859464" y="2643773"/>
            <a:ext cx="1676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16600" dirty="0">
              <a:solidFill>
                <a:srgbClr val="C0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1EE977-1C6B-48EB-BCE5-81606D34497B}"/>
              </a:ext>
            </a:extLst>
          </p:cNvPr>
          <p:cNvSpPr/>
          <p:nvPr/>
        </p:nvSpPr>
        <p:spPr>
          <a:xfrm>
            <a:off x="2339788" y="2829653"/>
            <a:ext cx="2506532" cy="369332"/>
          </a:xfrm>
          <a:prstGeom prst="rect">
            <a:avLst/>
          </a:prstGeom>
          <a:noFill/>
          <a:ln w="444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610B0E6-664D-465D-91D1-EDE62F543E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51" t="78088" r="29157" b="2596"/>
          <a:stretch/>
        </p:blipFill>
        <p:spPr bwMode="auto">
          <a:xfrm>
            <a:off x="6279166" y="1420591"/>
            <a:ext cx="4205262" cy="387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69EEE0-CA36-4424-99E6-F7494ED56344}"/>
              </a:ext>
            </a:extLst>
          </p:cNvPr>
          <p:cNvSpPr txBox="1"/>
          <p:nvPr/>
        </p:nvSpPr>
        <p:spPr>
          <a:xfrm>
            <a:off x="12691986" y="243910"/>
            <a:ext cx="184224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rgbClr val="C00000"/>
                </a:solidFill>
                <a:sym typeface="Wingdings" panose="05000000000000000000" pitchFamily="2" charset="2"/>
              </a:rPr>
              <a:t></a:t>
            </a:r>
            <a:endParaRPr lang="en-US" sz="16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80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7DC65-AE60-4591-98A9-0B9E871E27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138" y="311151"/>
            <a:ext cx="10058400" cy="701675"/>
          </a:xfrm>
        </p:spPr>
        <p:txBody>
          <a:bodyPr>
            <a:normAutofit fontScale="90000"/>
          </a:bodyPr>
          <a:lstStyle/>
          <a:p>
            <a:r>
              <a:rPr lang="en-US" dirty="0"/>
              <a:t>Professor or Grad Student?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3A8F71-7D36-4DFA-93BD-1086CF309668}"/>
              </a:ext>
            </a:extLst>
          </p:cNvPr>
          <p:cNvSpPr txBox="1"/>
          <p:nvPr/>
        </p:nvSpPr>
        <p:spPr>
          <a:xfrm>
            <a:off x="1100138" y="1283990"/>
            <a:ext cx="101917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Graduate student images: 55</a:t>
            </a:r>
          </a:p>
          <a:p>
            <a:endParaRPr lang="en-US" sz="2400" dirty="0"/>
          </a:p>
          <a:p>
            <a:r>
              <a:rPr lang="en-US" sz="2400" dirty="0"/>
              <a:t>Professor images: 43</a:t>
            </a:r>
          </a:p>
          <a:p>
            <a:endParaRPr lang="en-US" sz="2400" dirty="0"/>
          </a:p>
          <a:p>
            <a:r>
              <a:rPr lang="en-US" sz="2400" dirty="0"/>
              <a:t>Validation set: 17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C95B6-D312-4BCA-AF8B-05715BE33632}"/>
              </a:ext>
            </a:extLst>
          </p:cNvPr>
          <p:cNvSpPr txBox="1"/>
          <p:nvPr/>
        </p:nvSpPr>
        <p:spPr>
          <a:xfrm>
            <a:off x="1692808" y="-465946"/>
            <a:ext cx="211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Correct Answer →</a:t>
            </a:r>
          </a:p>
        </p:txBody>
      </p:sp>
    </p:spTree>
    <p:extLst>
      <p:ext uri="{BB962C8B-B14F-4D97-AF65-F5344CB8AC3E}">
        <p14:creationId xmlns:p14="http://schemas.microsoft.com/office/powerpoint/2010/main" val="3459705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-images-1.medium.com/max/2400/1*6hF97Upuqg_LdsqWY6n_wg.png">
            <a:extLst>
              <a:ext uri="{FF2B5EF4-FFF2-40B4-BE49-F238E27FC236}">
                <a16:creationId xmlns:a16="http://schemas.microsoft.com/office/drawing/2014/main" id="{E4D6CBCC-B048-45B4-8279-A632880408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915"/>
          <a:stretch/>
        </p:blipFill>
        <p:spPr bwMode="auto">
          <a:xfrm>
            <a:off x="659204" y="2444620"/>
            <a:ext cx="10873591" cy="167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951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-images-1.medium.com/max/2400/1*6hF97Upuqg_LdsqWY6n_wg.png">
            <a:extLst>
              <a:ext uri="{FF2B5EF4-FFF2-40B4-BE49-F238E27FC236}">
                <a16:creationId xmlns:a16="http://schemas.microsoft.com/office/drawing/2014/main" id="{E4D6CBCC-B048-45B4-8279-A632880408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915"/>
          <a:stretch/>
        </p:blipFill>
        <p:spPr bwMode="auto">
          <a:xfrm>
            <a:off x="659204" y="2444620"/>
            <a:ext cx="10873591" cy="167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1051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0C0C9-1EB0-4EC5-A6FF-6B0368C0C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350E9-8069-408C-B260-5B7B3D498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4917" y="1964797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Visit us at the Data Science Institute, Wond’ry Suite 300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Visit our website https://www.vanderbilt.edu/datascience/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Follow us on Twitter: @VUDataScience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Stop by Data Science Office Hours: Tuesdays, 9-11am (no office hours next week)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Interested in a Deep Learning Workshop (followed by fast.ai DL1 cohort)? </a:t>
            </a:r>
            <a:br>
              <a:rPr lang="en-US" dirty="0"/>
            </a:br>
            <a:r>
              <a:rPr lang="en-US" dirty="0"/>
              <a:t>E-mail </a:t>
            </a:r>
            <a:r>
              <a:rPr lang="en-US" b="1" dirty="0"/>
              <a:t>jesse.spencer-smith@vanderbilt.edu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5578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055E9-3948-4E90-A6EF-76729118D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Bears                           Professors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C90667-E2A6-4E70-B957-3F89B19B9918}"/>
              </a:ext>
            </a:extLst>
          </p:cNvPr>
          <p:cNvSpPr txBox="1"/>
          <p:nvPr/>
        </p:nvSpPr>
        <p:spPr>
          <a:xfrm>
            <a:off x="1213338" y="2004646"/>
            <a:ext cx="488266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path = Path(data/bears)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classes = [teddys, grizzly, black] </a:t>
            </a:r>
            <a:b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</a:br>
            <a:b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</a:br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data = ImageDataBunch.from_folder(path,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train=".", valid_pct=0.2,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ds_tfms=get_transforms(),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size=224,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num_workers=4).normalize(imagenet_stats)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learn = create_cnn(data, models.resnet34, metrics=error_rate)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learn.fit_one_cycle(4) </a:t>
            </a:r>
          </a:p>
          <a:p>
            <a:endParaRPr lang="en-US" sz="2000" dirty="0">
              <a:latin typeface="CordiaUPC" panose="020B0502040204020203" pitchFamily="34" charset="-34"/>
              <a:cs typeface="CordiaUPC" panose="020B0502040204020203" pitchFamily="34" charset="-34"/>
            </a:endParaRPr>
          </a:p>
          <a:p>
            <a:endParaRPr lang="en-US" sz="2000" dirty="0">
              <a:latin typeface="CordiaUPC" panose="020B0502040204020203" pitchFamily="34" charset="-34"/>
              <a:cs typeface="CordiaUPC" panose="020B0502040204020203" pitchFamily="34" charset="-3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7606F2-7F21-4EDA-9F52-816B71EA614D}"/>
              </a:ext>
            </a:extLst>
          </p:cNvPr>
          <p:cNvSpPr txBox="1"/>
          <p:nvPr/>
        </p:nvSpPr>
        <p:spPr>
          <a:xfrm>
            <a:off x="6400800" y="2004646"/>
            <a:ext cx="488266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path = Path(data/professors)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classes = [archeology, arthistory, astronomy, chemistry,</a:t>
            </a:r>
            <a:b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</a:b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compsci, engineering, english, math, psychology, statistics]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data = ImageDataBunch.from_folder(path, 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		train=".", valid_pct=0.2, 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		ds_tfms=get_transforms(), 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		size=224, 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		num_workers=4).normalize(imagenet_stats)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learn = create_cnn(data, models.resnet34, metrics=error_rate)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learn.fit_one_cycle(4) </a:t>
            </a: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4997149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055E9-3948-4E90-A6EF-76729118D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Bears                           Professors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C90667-E2A6-4E70-B957-3F89B19B9918}"/>
              </a:ext>
            </a:extLst>
          </p:cNvPr>
          <p:cNvSpPr txBox="1"/>
          <p:nvPr/>
        </p:nvSpPr>
        <p:spPr>
          <a:xfrm>
            <a:off x="1213338" y="2004646"/>
            <a:ext cx="488266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path = Path(</a:t>
            </a:r>
            <a:r>
              <a:rPr lang="en-US" sz="2000" dirty="0">
                <a:highlight>
                  <a:srgbClr val="FFFF00"/>
                </a:highlight>
                <a:latin typeface="CordiaUPC" panose="020B0502040204020203" pitchFamily="34" charset="-34"/>
                <a:cs typeface="CordiaUPC" panose="020B0502040204020203" pitchFamily="34" charset="-34"/>
              </a:rPr>
              <a:t>data/bears</a:t>
            </a:r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classes = [</a:t>
            </a:r>
            <a:r>
              <a:rPr lang="en-US" sz="2000" dirty="0">
                <a:highlight>
                  <a:srgbClr val="FFFF00"/>
                </a:highlight>
                <a:latin typeface="CordiaUPC" panose="020B0502040204020203" pitchFamily="34" charset="-34"/>
                <a:cs typeface="CordiaUPC" panose="020B0502040204020203" pitchFamily="34" charset="-34"/>
              </a:rPr>
              <a:t>teddys, grizzly, black</a:t>
            </a:r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] </a:t>
            </a:r>
            <a:b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</a:br>
            <a:b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</a:br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data = ImageDataBunch.from_folder(path,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train=".", valid_pct=0.2,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ds_tfms=get_transforms(),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size=224, 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		num_workers=4).normalize(imagenet_stats)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learn = create_cnn(data, models.resnet34, metrics=error_rate)</a:t>
            </a:r>
          </a:p>
          <a:p>
            <a:r>
              <a:rPr lang="en-US" sz="2000" dirty="0">
                <a:latin typeface="CordiaUPC" panose="020B0502040204020203" pitchFamily="34" charset="-34"/>
                <a:cs typeface="CordiaUPC" panose="020B0502040204020203" pitchFamily="34" charset="-34"/>
              </a:rPr>
              <a:t>learn.fit_one_cycle(4) </a:t>
            </a:r>
          </a:p>
          <a:p>
            <a:endParaRPr lang="en-US" sz="2000" dirty="0">
              <a:latin typeface="CordiaUPC" panose="020B0502040204020203" pitchFamily="34" charset="-34"/>
              <a:cs typeface="CordiaUPC" panose="020B0502040204020203" pitchFamily="34" charset="-34"/>
            </a:endParaRPr>
          </a:p>
          <a:p>
            <a:endParaRPr lang="en-US" sz="2000" dirty="0">
              <a:latin typeface="CordiaUPC" panose="020B0502040204020203" pitchFamily="34" charset="-34"/>
              <a:cs typeface="CordiaUPC" panose="020B0502040204020203" pitchFamily="34" charset="-3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7606F2-7F21-4EDA-9F52-816B71EA614D}"/>
              </a:ext>
            </a:extLst>
          </p:cNvPr>
          <p:cNvSpPr txBox="1"/>
          <p:nvPr/>
        </p:nvSpPr>
        <p:spPr>
          <a:xfrm>
            <a:off x="6400800" y="2004646"/>
            <a:ext cx="488266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path = Path(</a:t>
            </a:r>
            <a:r>
              <a:rPr lang="en-US" sz="2000" dirty="0">
                <a:highlight>
                  <a:srgbClr val="FFFF00"/>
                </a:highlight>
                <a:latin typeface="CordiaUPC" panose="020B0304020202020204" pitchFamily="34" charset="-34"/>
                <a:cs typeface="CordiaUPC" panose="020B0304020202020204" pitchFamily="34" charset="-34"/>
              </a:rPr>
              <a:t>data/professors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)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classes = [</a:t>
            </a:r>
            <a:r>
              <a:rPr lang="en-US" sz="2000" dirty="0">
                <a:highlight>
                  <a:srgbClr val="FFFF00"/>
                </a:highlight>
                <a:latin typeface="CordiaUPC" panose="020B0304020202020204" pitchFamily="34" charset="-34"/>
                <a:cs typeface="CordiaUPC" panose="020B0304020202020204" pitchFamily="34" charset="-34"/>
              </a:rPr>
              <a:t>archeology, arthistory, astronomy, chemistry,</a:t>
            </a:r>
            <a:br>
              <a:rPr lang="en-US" sz="2000" dirty="0">
                <a:highlight>
                  <a:srgbClr val="FFFF00"/>
                </a:highlight>
                <a:latin typeface="CordiaUPC" panose="020B0304020202020204" pitchFamily="34" charset="-34"/>
                <a:cs typeface="CordiaUPC" panose="020B0304020202020204" pitchFamily="34" charset="-34"/>
              </a:rPr>
            </a:br>
            <a:r>
              <a:rPr lang="en-US" sz="2000" dirty="0">
                <a:highlight>
                  <a:srgbClr val="FFFF00"/>
                </a:highlight>
                <a:latin typeface="CordiaUPC" panose="020B0304020202020204" pitchFamily="34" charset="-34"/>
                <a:cs typeface="CordiaUPC" panose="020B0304020202020204" pitchFamily="34" charset="-34"/>
              </a:rPr>
              <a:t>compsci, engineering, english, math, psychology, statistics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]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data = ImageDataBunch.from_folder(path, 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		train=".", valid_pct=0.2, 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		ds_tfms=get_transforms(), 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		size=224, 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		num_workers=4).normalize(imagenet_stats)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learn = create_cnn(data, models.resnet34, metrics=error_rate)</a:t>
            </a:r>
          </a:p>
          <a:p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learn.fit_one_cycle(4) </a:t>
            </a: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endParaRPr lang="en-US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182286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-images-1.medium.com/max/2400/1*6hF97Upuqg_LdsqWY6n_wg.png">
            <a:extLst>
              <a:ext uri="{FF2B5EF4-FFF2-40B4-BE49-F238E27FC236}">
                <a16:creationId xmlns:a16="http://schemas.microsoft.com/office/drawing/2014/main" id="{E4D6CBCC-B048-45B4-8279-A632880408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915"/>
          <a:stretch/>
        </p:blipFill>
        <p:spPr bwMode="auto">
          <a:xfrm>
            <a:off x="659204" y="2444620"/>
            <a:ext cx="10873591" cy="167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cdn-images-1.medium.com/max/2400/1*6hF97Upuqg_LdsqWY6n_wg.png">
            <a:extLst>
              <a:ext uri="{FF2B5EF4-FFF2-40B4-BE49-F238E27FC236}">
                <a16:creationId xmlns:a16="http://schemas.microsoft.com/office/drawing/2014/main" id="{69EA4F29-F82B-4FA6-BD9C-2772D69FE5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64" b="64915"/>
          <a:stretch/>
        </p:blipFill>
        <p:spPr bwMode="auto">
          <a:xfrm>
            <a:off x="659204" y="2444620"/>
            <a:ext cx="7561066" cy="167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cdn-images-1.medium.com/max/2400/1*6hF97Upuqg_LdsqWY6n_wg.png">
            <a:extLst>
              <a:ext uri="{FF2B5EF4-FFF2-40B4-BE49-F238E27FC236}">
                <a16:creationId xmlns:a16="http://schemas.microsoft.com/office/drawing/2014/main" id="{EA1AD7D0-782C-4CDA-93E0-AC22AB22B7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77" b="64915"/>
          <a:stretch/>
        </p:blipFill>
        <p:spPr bwMode="auto">
          <a:xfrm>
            <a:off x="10823510" y="2444620"/>
            <a:ext cx="709284" cy="167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025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C964177-E704-44EF-9B51-FBAF39A1E665}"/>
              </a:ext>
            </a:extLst>
          </p:cNvPr>
          <p:cNvGrpSpPr/>
          <p:nvPr/>
        </p:nvGrpSpPr>
        <p:grpSpPr>
          <a:xfrm>
            <a:off x="1" y="0"/>
            <a:ext cx="12192000" cy="6858000"/>
            <a:chOff x="0" y="0"/>
            <a:chExt cx="12422955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79B4B4E-C3DF-4192-B85F-23BEBD2FF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589837" cy="68580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C426C3E-C10B-4A49-A249-3E93402D49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3620278" y="0"/>
              <a:ext cx="3675506" cy="6858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CA65C6-2CBD-4FEB-BDA7-F19A764919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5330890" y="0"/>
              <a:ext cx="3675506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DB0E3D7-1401-44AE-A108-6BFF78C33B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7041502" y="0"/>
              <a:ext cx="3675506" cy="68580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C03EF0E-7580-40B4-85F5-F199FEB255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8747449" y="0"/>
              <a:ext cx="3675506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7148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D98112-9C99-47EB-A818-72DC440F6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970443"/>
            <a:ext cx="4937760" cy="736282"/>
          </a:xfrm>
        </p:spPr>
        <p:txBody>
          <a:bodyPr/>
          <a:lstStyle/>
          <a:p>
            <a:r>
              <a:rPr lang="en-US" dirty="0"/>
              <a:t>CPU—Central Processing Unit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0BAF7B-1D5D-4550-991D-14903F9D07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1934095"/>
            <a:ext cx="4937760" cy="3935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 cores</a:t>
            </a:r>
          </a:p>
          <a:p>
            <a:r>
              <a:rPr lang="en-US" dirty="0"/>
              <a:t> 32GB RAM</a:t>
            </a:r>
          </a:p>
          <a:p>
            <a:r>
              <a:rPr lang="en-US" dirty="0"/>
              <a:t>Low Latency</a:t>
            </a:r>
          </a:p>
          <a:p>
            <a:r>
              <a:rPr lang="en-US" dirty="0"/>
              <a:t>Serial processing (parallel with work)</a:t>
            </a:r>
          </a:p>
          <a:p>
            <a:r>
              <a:rPr lang="en-US" dirty="0"/>
              <a:t>Several operations at once</a:t>
            </a:r>
          </a:p>
          <a:p>
            <a:r>
              <a:rPr lang="en-US" dirty="0"/>
              <a:t>Many opcode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F703E3-A830-4C4D-AAAE-215C81826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920" y="970443"/>
            <a:ext cx="4937760" cy="736282"/>
          </a:xfrm>
        </p:spPr>
        <p:txBody>
          <a:bodyPr/>
          <a:lstStyle/>
          <a:p>
            <a:r>
              <a:rPr lang="en-US" dirty="0"/>
              <a:t>GPU—Graphics Processing Unit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72C15B-9C6E-45CD-8C41-78609D3686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7920" y="1934094"/>
            <a:ext cx="4937760" cy="3935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4,352 CUDA cores</a:t>
            </a:r>
          </a:p>
          <a:p>
            <a:pPr marL="0" indent="0">
              <a:buNone/>
            </a:pPr>
            <a:r>
              <a:rPr lang="en-US" dirty="0"/>
              <a:t>11GB RAM</a:t>
            </a:r>
          </a:p>
          <a:p>
            <a:pPr marL="0" indent="0">
              <a:buNone/>
            </a:pPr>
            <a:r>
              <a:rPr lang="en-US" dirty="0"/>
              <a:t>High Throughput</a:t>
            </a:r>
          </a:p>
          <a:p>
            <a:pPr marL="0" indent="0">
              <a:buNone/>
            </a:pPr>
            <a:r>
              <a:rPr lang="en-US" dirty="0"/>
              <a:t>Parallel processing by design</a:t>
            </a:r>
          </a:p>
          <a:p>
            <a:pPr marL="0" indent="0">
              <a:buNone/>
            </a:pPr>
            <a:r>
              <a:rPr lang="en-US" dirty="0"/>
              <a:t>Thousands of operations at once</a:t>
            </a:r>
          </a:p>
          <a:p>
            <a:pPr marL="0" indent="0">
              <a:buNone/>
            </a:pPr>
            <a:r>
              <a:rPr lang="en-US" dirty="0"/>
              <a:t>Restricted opcode set</a:t>
            </a:r>
          </a:p>
          <a:p>
            <a:pPr marL="0" indent="0">
              <a:buNone/>
            </a:pPr>
            <a:r>
              <a:rPr lang="en-US" dirty="0"/>
              <a:t>Tensor cores</a:t>
            </a:r>
          </a:p>
          <a:p>
            <a:pPr marL="0" indent="0">
              <a:buNone/>
            </a:pPr>
            <a:r>
              <a:rPr lang="en-US" dirty="0"/>
              <a:t>Multiple cards</a:t>
            </a:r>
          </a:p>
          <a:p>
            <a:pPr marL="0" indent="0">
              <a:buNone/>
            </a:pPr>
            <a:r>
              <a:rPr lang="en-US" dirty="0" err="1"/>
              <a:t>NVLink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288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92ADB85E-C2E8-4F40-9B35-F2A05827C7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5821" y="832899"/>
            <a:ext cx="9240357" cy="519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083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C964177-E704-44EF-9B51-FBAF39A1E665}"/>
              </a:ext>
            </a:extLst>
          </p:cNvPr>
          <p:cNvGrpSpPr/>
          <p:nvPr/>
        </p:nvGrpSpPr>
        <p:grpSpPr>
          <a:xfrm>
            <a:off x="1" y="0"/>
            <a:ext cx="12192000" cy="6858000"/>
            <a:chOff x="0" y="0"/>
            <a:chExt cx="12422955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79B4B4E-C3DF-4192-B85F-23BEBD2FF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589837" cy="68580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C426C3E-C10B-4A49-A249-3E93402D49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3620278" y="0"/>
              <a:ext cx="3675506" cy="6858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CA65C6-2CBD-4FEB-BDA7-F19A764919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5330890" y="0"/>
              <a:ext cx="3675506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DB0E3D7-1401-44AE-A108-6BFF78C33B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7041502" y="0"/>
              <a:ext cx="3675506" cy="68580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C03EF0E-7580-40B4-85F5-F199FEB255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47"/>
            <a:stretch/>
          </p:blipFill>
          <p:spPr>
            <a:xfrm>
              <a:off x="8747449" y="0"/>
              <a:ext cx="3675506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40141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18821</TotalTime>
  <Words>1758</Words>
  <Application>Microsoft Office PowerPoint</Application>
  <PresentationFormat>Widescreen</PresentationFormat>
  <Paragraphs>346</Paragraphs>
  <Slides>42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CordiaUPC</vt:lpstr>
      <vt:lpstr>Tw Cen MT</vt:lpstr>
      <vt:lpstr>Circuit</vt:lpstr>
      <vt:lpstr>Retrospect</vt:lpstr>
      <vt:lpstr>Deep Learning Frameworks</vt:lpstr>
      <vt:lpstr>PowerPoint Presentation</vt:lpstr>
      <vt:lpstr> Bears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Deep Learning Frameworks</vt:lpstr>
      <vt:lpstr>PowerPoint Presentation</vt:lpstr>
      <vt:lpstr>fast.ai Framework</vt:lpstr>
      <vt:lpstr>Bears</vt:lpstr>
      <vt:lpstr>Pretrained Models</vt:lpstr>
      <vt:lpstr>Going Beyond Deep Learning</vt:lpstr>
      <vt:lpstr>Going Beyond Deep Learning</vt:lpstr>
      <vt:lpstr>PowerPoint Presentation</vt:lpstr>
      <vt:lpstr>Possibilities with Differentiable Programming</vt:lpstr>
      <vt:lpstr>Applications of Differentiable Programming</vt:lpstr>
      <vt:lpstr>PowerPoint Presentation</vt:lpstr>
      <vt:lpstr>Swift for TensorFlow </vt:lpstr>
      <vt:lpstr>Compute</vt:lpstr>
      <vt:lpstr>PowerPoint Presentation</vt:lpstr>
      <vt:lpstr>PowerPoint Presentation</vt:lpstr>
      <vt:lpstr>NLP Learning Cohort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Guess the Area</vt:lpstr>
      <vt:lpstr>Guess the Area</vt:lpstr>
      <vt:lpstr>Guess the Area</vt:lpstr>
      <vt:lpstr>Guess the Area</vt:lpstr>
      <vt:lpstr>Guess the Area</vt:lpstr>
      <vt:lpstr>Guess the Area</vt:lpstr>
      <vt:lpstr>Professor or Grad Student?</vt:lpstr>
      <vt:lpstr>PowerPoint Presentation</vt:lpstr>
      <vt:lpstr>Thank you!</vt:lpstr>
      <vt:lpstr>         Bears                           Professors</vt:lpstr>
      <vt:lpstr>         Bears                           Professors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 Spencer-Smith</dc:creator>
  <cp:lastModifiedBy>Spencer-Smith, Jesse B</cp:lastModifiedBy>
  <cp:revision>116</cp:revision>
  <dcterms:created xsi:type="dcterms:W3CDTF">2019-01-18T00:57:40Z</dcterms:created>
  <dcterms:modified xsi:type="dcterms:W3CDTF">2020-02-11T16:51:16Z</dcterms:modified>
</cp:coreProperties>
</file>

<file path=docProps/thumbnail.jpeg>
</file>